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7" r:id="rId2"/>
    <p:sldId id="267" r:id="rId3"/>
    <p:sldId id="271" r:id="rId4"/>
    <p:sldId id="274" r:id="rId5"/>
    <p:sldId id="272" r:id="rId6"/>
    <p:sldId id="273" r:id="rId7"/>
    <p:sldId id="268" r:id="rId8"/>
    <p:sldId id="296" r:id="rId9"/>
    <p:sldId id="295" r:id="rId10"/>
    <p:sldId id="298" r:id="rId11"/>
    <p:sldId id="297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6" r:id="rId23"/>
    <p:sldId id="269" r:id="rId24"/>
    <p:sldId id="287" r:id="rId25"/>
    <p:sldId id="288" r:id="rId26"/>
    <p:sldId id="289" r:id="rId27"/>
    <p:sldId id="290" r:id="rId28"/>
    <p:sldId id="293" r:id="rId29"/>
    <p:sldId id="294" r:id="rId30"/>
  </p:sldIdLst>
  <p:sldSz cx="12192000" cy="6858000"/>
  <p:notesSz cx="6797675" cy="9926638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C4B1156A-380E-4F78-BDF5-A606A8083BF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3529" autoAdjust="0"/>
  </p:normalViewPr>
  <p:slideViewPr>
    <p:cSldViewPr snapToGrid="0">
      <p:cViewPr varScale="1">
        <p:scale>
          <a:sx n="111" d="100"/>
          <a:sy n="111" d="100"/>
        </p:scale>
        <p:origin x="456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305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#Par905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hyperlink" Target="#Par905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#Par905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hyperlink" Target="#Par905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4020AF3-C700-4606-8917-C6A353D7963A}">
      <dgm:prSet phldrT="[Text]" custT="1"/>
      <dgm:spPr/>
      <dgm:t>
        <a:bodyPr rtlCol="0"/>
        <a:lstStyle/>
        <a:p>
          <a:pPr rtl="0"/>
          <a:r>
            <a:rPr lang="ru-RU" sz="16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1</a:t>
          </a:r>
          <a:endParaRPr lang="ru-RU" sz="16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87D99D21-0B4A-4259-89FB-0E5941CB535C}" type="parTrans" cxnId="{B0E2386F-A443-4201-8130-FB9CC25AA154}">
      <dgm:prSet/>
      <dgm:spPr/>
      <dgm:t>
        <a:bodyPr rtlCol="0"/>
        <a:lstStyle/>
        <a:p>
          <a:pPr rtl="0"/>
          <a:endParaRPr lang="en-US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6CFF1BD9-AE1F-4488-8B72-01186EADA6FF}" type="sibTrans" cxnId="{B0E2386F-A443-4201-8130-FB9CC25AA154}">
      <dgm:prSet/>
      <dgm:spPr/>
      <dgm:t>
        <a:bodyPr rtlCol="0"/>
        <a:lstStyle/>
        <a:p>
          <a:pPr rtl="0"/>
          <a:endParaRPr lang="en-US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12E26E22-71B0-4386-A84F-ABF2FF66A99F}">
      <dgm:prSet phldrT="[Text]" custT="1"/>
      <dgm:spPr/>
      <dgm:t>
        <a:bodyPr rtlCol="0"/>
        <a:lstStyle/>
        <a:p>
          <a:pPr rtl="0"/>
          <a:r>
            <a:rPr lang="ru-RU" sz="16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2</a:t>
          </a:r>
          <a:endParaRPr lang="ru-RU" sz="16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3A6CB3CB-0F71-4CA8-93AA-0E3E3D59D313}" type="parTrans" cxnId="{937639B3-2352-48E4-A96B-F63DF2119D92}">
      <dgm:prSet/>
      <dgm:spPr/>
      <dgm:t>
        <a:bodyPr rtlCol="0"/>
        <a:lstStyle/>
        <a:p>
          <a:pPr rtl="0"/>
          <a:endParaRPr lang="en-US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E1826C46-15A2-4345-B986-53D05F21F155}" type="sibTrans" cxnId="{937639B3-2352-48E4-A96B-F63DF2119D92}">
      <dgm:prSet/>
      <dgm:spPr/>
      <dgm:t>
        <a:bodyPr rtlCol="0"/>
        <a:lstStyle/>
        <a:p>
          <a:pPr rtl="0"/>
          <a:endParaRPr lang="en-US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A8B05E70-CCF1-4080-8EEE-6873C9D4B630}">
      <dgm:prSet phldrT="[Text]" custT="1"/>
      <dgm:spPr/>
      <dgm:t>
        <a:bodyPr rtlCol="0"/>
        <a:lstStyle/>
        <a:p>
          <a:pPr rtl="0"/>
          <a:r>
            <a:rPr lang="ru-RU" sz="16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3</a:t>
          </a:r>
          <a:endParaRPr lang="ru-RU" sz="16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11D1F3D3-0002-4131-9F84-22FBF8692DA9}" type="parTrans" cxnId="{B8B909D0-D4F6-48D4-81DA-A58F34AE3646}">
      <dgm:prSet/>
      <dgm:spPr/>
      <dgm:t>
        <a:bodyPr rtlCol="0"/>
        <a:lstStyle/>
        <a:p>
          <a:pPr rtl="0"/>
          <a:endParaRPr lang="en-US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B6438016-7365-4FC0-A372-D90585B4B6EE}" type="sibTrans" cxnId="{B8B909D0-D4F6-48D4-81DA-A58F34AE3646}">
      <dgm:prSet/>
      <dgm:spPr/>
      <dgm:t>
        <a:bodyPr rtlCol="0"/>
        <a:lstStyle/>
        <a:p>
          <a:pPr rtl="0"/>
          <a:endParaRPr lang="en-US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42147153-A6C2-4177-BA7D-2ACCC2C1B2F7}">
      <dgm:prSet phldrT="[Text]" custT="1"/>
      <dgm:spPr/>
      <dgm:t>
        <a:bodyPr rtlCol="0"/>
        <a:lstStyle/>
        <a:p>
          <a:pPr rtl="0"/>
          <a:r>
            <a:rPr lang="ru-RU" sz="16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4</a:t>
          </a:r>
          <a:endParaRPr lang="ru-RU" sz="16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C6F68745-4C20-4204-96A6-585691399C14}" type="parTrans" cxnId="{777DC3C6-D336-4C94-A624-E5582A07ECAA}">
      <dgm:prSet/>
      <dgm:spPr/>
      <dgm:t>
        <a:bodyPr rtlCol="0"/>
        <a:lstStyle/>
        <a:p>
          <a:pPr rtl="0"/>
          <a:endParaRPr lang="en-US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0C6B132F-0347-46BA-86A4-3FAFB6676411}" type="sibTrans" cxnId="{777DC3C6-D336-4C94-A624-E5582A07ECAA}">
      <dgm:prSet/>
      <dgm:spPr/>
      <dgm:t>
        <a:bodyPr rtlCol="0"/>
        <a:lstStyle/>
        <a:p>
          <a:pPr rtl="0"/>
          <a:endParaRPr lang="en-US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51CC1CDB-47BE-449A-87E7-3AFEE0132AAF}">
      <dgm:prSet phldrT="[Text]" custT="1"/>
      <dgm:spPr/>
      <dgm:t>
        <a:bodyPr rtlCol="0"/>
        <a:lstStyle/>
        <a:p>
          <a:pPr rtl="0"/>
          <a:r>
            <a:rPr lang="ru-RU" sz="16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5</a:t>
          </a:r>
          <a:endParaRPr lang="ru-RU" sz="16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88AFAF35-3E03-42AF-884C-BBD42011AE89}" type="parTrans" cxnId="{55393038-0F6B-4FED-A66A-E8703BF3959B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0BBD6006-8CEE-4397-B801-6505170D0CA9}" type="sibTrans" cxnId="{55393038-0F6B-4FED-A66A-E8703BF3959B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CE79327D-BD76-41DC-BA05-849593B598D5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отсутствие просроченной задолженности перед республиканским бюджетом Республики Алтай;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10D6069B-1CAD-4687-9EB1-6FDDCC9A2E4E}" type="parTrans" cxnId="{7F556F57-582B-47CE-B9D8-AC74A494AFB8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E5A86E60-A2D7-48E8-B648-9576160A65EE}" type="sibTrans" cxnId="{7F556F57-582B-47CE-B9D8-AC74A494AFB8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27E7BDEC-C9C1-4EFA-AFD2-72A1F834E198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не должны находиться в процессе реорганизации,  ликвидации, в стадии  банкротства, деятельность не приостановлена в порядке, предусмотренном федеральным законодательством;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F739CA28-B924-434D-97CA-7A883D904A1F}" type="parTrans" cxnId="{978C7342-250B-4D30-A32B-B0F5C4E54CBE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89C5F3BD-27CC-42C2-924A-39FA7AAE580A}" type="sibTrans" cxnId="{978C7342-250B-4D30-A32B-B0F5C4E54CBE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11B06A04-E20F-4B99-A65E-6B3CE6F3EE88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отсутствие в реестре дисквалифицированных лиц сведений о дисквалифицированных руководителе или главном бухгалтере участника отбора;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EF763961-1546-4F7B-9F1B-8CE60987FDAC}" type="parTrans" cxnId="{821F939B-7BD4-4E8C-A6C0-61ABB032FEFE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5B674E6E-537A-49A8-BD41-10A445A09BCF}" type="sibTrans" cxnId="{821F939B-7BD4-4E8C-A6C0-61ABB032FEFE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FED4E33F-8A12-473E-9868-92DB7640F85A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не должны иметь неисполненную обязанность по уплате налогов, сборов, страховых взносов, пеней, штрафов, процентов, подлежащих уплате в соответствии с законодательством Российской Федерации о налогах и сборах;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6A1D2E1F-E3A8-41A1-99FA-88E3C01171C1}" type="parTrans" cxnId="{F34E0FE5-0534-4EDE-A0FE-D34A377219BB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F3459D04-40A7-4901-BD29-D386F6B34103}" type="sibTrans" cxnId="{F34E0FE5-0534-4EDE-A0FE-D34A377219BB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168C46A8-4B60-4F2B-9814-44E78C8433D2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не должны получать аналогичную поддержку из республиканского бюджета Республики Алтай;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3703F7FC-ABC5-40AE-B511-29C170271DC7}" type="parTrans" cxnId="{B986F129-34F5-4606-B9F3-468717093D0E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2DA1A5D6-EF0D-4258-9DC4-7789FEC84B44}" type="sibTrans" cxnId="{B986F129-34F5-4606-B9F3-468717093D0E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F5495F96-EFAE-4FD4-B2FC-1D4801AD038B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не должны находиться в перечне организаций и физических лиц, в отношении которых имеются сведения об их причастности к экстремистской деятельности или терроризму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47F0DDD5-148E-435F-AE69-61F389CA339C}" type="parTrans" cxnId="{50BE4FBF-80FB-4868-ADA8-002CB3685D89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5F5FBB70-CB7C-4EDB-AC57-EB3E834ACFC2}" type="sibTrans" cxnId="{50BE4FBF-80FB-4868-ADA8-002CB3685D89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7DB2989F-6542-4B97-834F-628A6DE95132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не должны являться иностранным юридическим лицом;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D556A8D3-CBC7-4ECE-96A6-253123DA9B06}" type="parTrans" cxnId="{7450CFA7-5433-4613-B09B-FE55293E3EFA}">
      <dgm:prSet/>
      <dgm:spPr/>
      <dgm:t>
        <a:bodyPr/>
        <a:lstStyle/>
        <a:p>
          <a:endParaRPr lang="ru-RU"/>
        </a:p>
      </dgm:t>
    </dgm:pt>
    <dgm:pt modelId="{1ECCA963-5F68-4C36-8C91-BAD581787D76}" type="sibTrans" cxnId="{7450CFA7-5433-4613-B09B-FE55293E3EFA}">
      <dgm:prSet/>
      <dgm:spPr/>
      <dgm:t>
        <a:bodyPr/>
        <a:lstStyle/>
        <a:p>
          <a:endParaRPr lang="ru-RU"/>
        </a:p>
      </dgm:t>
    </dgm:pt>
    <dgm:pt modelId="{AFB54930-E9D3-4858-893F-C7F179BB0AA3}" type="pres">
      <dgm:prSet presAssocID="{44156040-AF98-4F2C-9909-9F2439F6F58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EC4BF7-0D4C-4066-B3D8-698B5FCBA761}" type="pres">
      <dgm:prSet presAssocID="{74020AF3-C700-4606-8917-C6A353D7963A}" presName="composite" presStyleCnt="0"/>
      <dgm:spPr/>
    </dgm:pt>
    <dgm:pt modelId="{72921721-A0EC-4A73-B6E3-C9468F37A095}" type="pres">
      <dgm:prSet presAssocID="{74020AF3-C700-4606-8917-C6A353D7963A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5854BD-EF32-4A17-BA57-F41FEA634C0E}" type="pres">
      <dgm:prSet presAssocID="{74020AF3-C700-4606-8917-C6A353D7963A}" presName="descendantText" presStyleLbl="alignAcc1" presStyleIdx="0" presStyleCnt="5" custLinFactNeighborX="-636" custLinFactNeighborY="-434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3E1297-7D51-4889-91E8-B4DC12C573BB}" type="pres">
      <dgm:prSet presAssocID="{6CFF1BD9-AE1F-4488-8B72-01186EADA6FF}" presName="sp" presStyleCnt="0"/>
      <dgm:spPr/>
    </dgm:pt>
    <dgm:pt modelId="{0353D10E-BFC2-464A-AEAD-9C80C47CD222}" type="pres">
      <dgm:prSet presAssocID="{12E26E22-71B0-4386-A84F-ABF2FF66A99F}" presName="composite" presStyleCnt="0"/>
      <dgm:spPr/>
    </dgm:pt>
    <dgm:pt modelId="{F173046B-8638-4667-B5B8-1EE4AF219C9D}" type="pres">
      <dgm:prSet presAssocID="{12E26E22-71B0-4386-A84F-ABF2FF66A99F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1FF9E5-192E-4054-8AA9-15E7DAA3929E}" type="pres">
      <dgm:prSet presAssocID="{12E26E22-71B0-4386-A84F-ABF2FF66A99F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C28F14-3303-469D-A13F-1A0923F2C940}" type="pres">
      <dgm:prSet presAssocID="{E1826C46-15A2-4345-B986-53D05F21F155}" presName="sp" presStyleCnt="0"/>
      <dgm:spPr/>
    </dgm:pt>
    <dgm:pt modelId="{99507A3B-8FD1-48B7-B75D-AB4C428C195D}" type="pres">
      <dgm:prSet presAssocID="{A8B05E70-CCF1-4080-8EEE-6873C9D4B630}" presName="composite" presStyleCnt="0"/>
      <dgm:spPr/>
    </dgm:pt>
    <dgm:pt modelId="{28958D69-0236-4117-A015-38CC5107D510}" type="pres">
      <dgm:prSet presAssocID="{A8B05E70-CCF1-4080-8EEE-6873C9D4B630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F9F58F-A74A-41A9-B278-70548A83B1A6}" type="pres">
      <dgm:prSet presAssocID="{A8B05E70-CCF1-4080-8EEE-6873C9D4B630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41B50-6CF1-4AAF-8F29-9E3708F7417D}" type="pres">
      <dgm:prSet presAssocID="{B6438016-7365-4FC0-A372-D90585B4B6EE}" presName="sp" presStyleCnt="0"/>
      <dgm:spPr/>
    </dgm:pt>
    <dgm:pt modelId="{AE58928B-C49F-441C-93A8-FD9C6EB9C1B8}" type="pres">
      <dgm:prSet presAssocID="{42147153-A6C2-4177-BA7D-2ACCC2C1B2F7}" presName="composite" presStyleCnt="0"/>
      <dgm:spPr/>
    </dgm:pt>
    <dgm:pt modelId="{E4E3BAEA-7CBA-4FA9-B812-50DC5BCD8D34}" type="pres">
      <dgm:prSet presAssocID="{42147153-A6C2-4177-BA7D-2ACCC2C1B2F7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9D90C7-7C3B-4D16-960A-6536725BE50C}" type="pres">
      <dgm:prSet presAssocID="{42147153-A6C2-4177-BA7D-2ACCC2C1B2F7}" presName="descendantText" presStyleLbl="alignAcc1" presStyleIdx="3" presStyleCnt="5" custScaleY="1240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9307D3-539E-4F7A-A326-64DF3AE9B31C}" type="pres">
      <dgm:prSet presAssocID="{0C6B132F-0347-46BA-86A4-3FAFB6676411}" presName="sp" presStyleCnt="0"/>
      <dgm:spPr/>
    </dgm:pt>
    <dgm:pt modelId="{7DE23E3E-3618-4178-A00D-5C31218F31E2}" type="pres">
      <dgm:prSet presAssocID="{51CC1CDB-47BE-449A-87E7-3AFEE0132AAF}" presName="composite" presStyleCnt="0"/>
      <dgm:spPr/>
    </dgm:pt>
    <dgm:pt modelId="{932007A1-3D4E-4836-A54C-4DE44296056C}" type="pres">
      <dgm:prSet presAssocID="{51CC1CDB-47BE-449A-87E7-3AFEE0132AAF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A7A199-574B-4E96-92DC-AA66E725A7C8}" type="pres">
      <dgm:prSet presAssocID="{51CC1CDB-47BE-449A-87E7-3AFEE0132AAF}" presName="descendantText" presStyleLbl="alignAcc1" presStyleIdx="4" presStyleCnt="5" custScaleY="1203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4C1498-689E-4414-BB27-46F4EA45F44D}" type="presOf" srcId="{11B06A04-E20F-4B99-A65E-6B3CE6F3EE88}" destId="{11F9F58F-A74A-41A9-B278-70548A83B1A6}" srcOrd="0" destOrd="0" presId="urn:microsoft.com/office/officeart/2005/8/layout/chevron2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F34E0FE5-0534-4EDE-A0FE-D34A377219BB}" srcId="{42147153-A6C2-4177-BA7D-2ACCC2C1B2F7}" destId="{FED4E33F-8A12-473E-9868-92DB7640F85A}" srcOrd="0" destOrd="0" parTransId="{6A1D2E1F-E3A8-41A1-99FA-88E3C01171C1}" sibTransId="{F3459D04-40A7-4901-BD29-D386F6B34103}"/>
    <dgm:cxn modelId="{48E9C670-CB13-46D6-A836-F8990D798B45}" type="presOf" srcId="{42147153-A6C2-4177-BA7D-2ACCC2C1B2F7}" destId="{E4E3BAEA-7CBA-4FA9-B812-50DC5BCD8D34}" srcOrd="0" destOrd="0" presId="urn:microsoft.com/office/officeart/2005/8/layout/chevron2"/>
    <dgm:cxn modelId="{4E7D03A9-CD24-4461-BE73-B7829DDA61DF}" type="presOf" srcId="{168C46A8-4B60-4F2B-9814-44E78C8433D2}" destId="{97A7A199-574B-4E96-92DC-AA66E725A7C8}" srcOrd="0" destOrd="0" presId="urn:microsoft.com/office/officeart/2005/8/layout/chevron2"/>
    <dgm:cxn modelId="{91EB9600-B998-4B2E-B821-242A9BF844C5}" type="presOf" srcId="{FED4E33F-8A12-473E-9868-92DB7640F85A}" destId="{F29D90C7-7C3B-4D16-960A-6536725BE50C}" srcOrd="0" destOrd="0" presId="urn:microsoft.com/office/officeart/2005/8/layout/chevron2"/>
    <dgm:cxn modelId="{471DD858-1B0F-4939-8DCB-8EE034C4446B}" type="presOf" srcId="{12E26E22-71B0-4386-A84F-ABF2FF66A99F}" destId="{F173046B-8638-4667-B5B8-1EE4AF219C9D}" srcOrd="0" destOrd="0" presId="urn:microsoft.com/office/officeart/2005/8/layout/chevron2"/>
    <dgm:cxn modelId="{5BB580C6-7AC5-40D4-83B1-09482D2F3717}" type="presOf" srcId="{CE79327D-BD76-41DC-BA05-849593B598D5}" destId="{0E5854BD-EF32-4A17-BA57-F41FEA634C0E}" srcOrd="0" destOrd="0" presId="urn:microsoft.com/office/officeart/2005/8/layout/chevron2"/>
    <dgm:cxn modelId="{B986F129-34F5-4606-B9F3-468717093D0E}" srcId="{51CC1CDB-47BE-449A-87E7-3AFEE0132AAF}" destId="{168C46A8-4B60-4F2B-9814-44E78C8433D2}" srcOrd="0" destOrd="0" parTransId="{3703F7FC-ABC5-40AE-B511-29C170271DC7}" sibTransId="{2DA1A5D6-EF0D-4258-9DC4-7789FEC84B44}"/>
    <dgm:cxn modelId="{371418D9-0662-4CED-8815-7B11458D7A83}" type="presOf" srcId="{51CC1CDB-47BE-449A-87E7-3AFEE0132AAF}" destId="{932007A1-3D4E-4836-A54C-4DE44296056C}" srcOrd="0" destOrd="0" presId="urn:microsoft.com/office/officeart/2005/8/layout/chevron2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2D7F4CEB-5383-4EA1-8BE9-88DB7B302872}" type="presOf" srcId="{44156040-AF98-4F2C-9909-9F2439F6F588}" destId="{AFB54930-E9D3-4858-893F-C7F179BB0AA3}" srcOrd="0" destOrd="0" presId="urn:microsoft.com/office/officeart/2005/8/layout/chevron2"/>
    <dgm:cxn modelId="{24A795C4-821B-4EEE-81B8-7A492948B72C}" type="presOf" srcId="{74020AF3-C700-4606-8917-C6A353D7963A}" destId="{72921721-A0EC-4A73-B6E3-C9468F37A095}" srcOrd="0" destOrd="0" presId="urn:microsoft.com/office/officeart/2005/8/layout/chevron2"/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BEE17EB7-118A-4630-A857-88B98D009BCF}" type="presOf" srcId="{A8B05E70-CCF1-4080-8EEE-6873C9D4B630}" destId="{28958D69-0236-4117-A015-38CC5107D510}" srcOrd="0" destOrd="0" presId="urn:microsoft.com/office/officeart/2005/8/layout/chevron2"/>
    <dgm:cxn modelId="{C97DD50F-C3E7-4826-9104-6B1BB71CC492}" type="presOf" srcId="{F5495F96-EFAE-4FD4-B2FC-1D4801AD038B}" destId="{97A7A199-574B-4E96-92DC-AA66E725A7C8}" srcOrd="0" destOrd="1" presId="urn:microsoft.com/office/officeart/2005/8/layout/chevron2"/>
    <dgm:cxn modelId="{55393038-0F6B-4FED-A66A-E8703BF3959B}" srcId="{44156040-AF98-4F2C-9909-9F2439F6F588}" destId="{51CC1CDB-47BE-449A-87E7-3AFEE0132AAF}" srcOrd="4" destOrd="0" parTransId="{88AFAF35-3E03-42AF-884C-BBD42011AE89}" sibTransId="{0BBD6006-8CEE-4397-B801-6505170D0CA9}"/>
    <dgm:cxn modelId="{821F939B-7BD4-4E8C-A6C0-61ABB032FEFE}" srcId="{A8B05E70-CCF1-4080-8EEE-6873C9D4B630}" destId="{11B06A04-E20F-4B99-A65E-6B3CE6F3EE88}" srcOrd="0" destOrd="0" parTransId="{EF763961-1546-4F7B-9F1B-8CE60987FDAC}" sibTransId="{5B674E6E-537A-49A8-BD41-10A445A09BCF}"/>
    <dgm:cxn modelId="{C480BAFD-AB20-43BA-B283-DC11E63E3879}" type="presOf" srcId="{27E7BDEC-C9C1-4EFA-AFD2-72A1F834E198}" destId="{E21FF9E5-192E-4054-8AA9-15E7DAA3929E}" srcOrd="0" destOrd="0" presId="urn:microsoft.com/office/officeart/2005/8/layout/chevron2"/>
    <dgm:cxn modelId="{7F556F57-582B-47CE-B9D8-AC74A494AFB8}" srcId="{74020AF3-C700-4606-8917-C6A353D7963A}" destId="{CE79327D-BD76-41DC-BA05-849593B598D5}" srcOrd="0" destOrd="0" parTransId="{10D6069B-1CAD-4687-9EB1-6FDDCC9A2E4E}" sibTransId="{E5A86E60-A2D7-48E8-B648-9576160A65EE}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978C7342-250B-4D30-A32B-B0F5C4E54CBE}" srcId="{12E26E22-71B0-4386-A84F-ABF2FF66A99F}" destId="{27E7BDEC-C9C1-4EFA-AFD2-72A1F834E198}" srcOrd="0" destOrd="0" parTransId="{F739CA28-B924-434D-97CA-7A883D904A1F}" sibTransId="{89C5F3BD-27CC-42C2-924A-39FA7AAE580A}"/>
    <dgm:cxn modelId="{62F871CC-F9E2-42F5-AB35-0764B2D7118B}" type="presOf" srcId="{7DB2989F-6542-4B97-834F-628A6DE95132}" destId="{0E5854BD-EF32-4A17-BA57-F41FEA634C0E}" srcOrd="0" destOrd="1" presId="urn:microsoft.com/office/officeart/2005/8/layout/chevron2"/>
    <dgm:cxn modelId="{7450CFA7-5433-4613-B09B-FE55293E3EFA}" srcId="{74020AF3-C700-4606-8917-C6A353D7963A}" destId="{7DB2989F-6542-4B97-834F-628A6DE95132}" srcOrd="1" destOrd="0" parTransId="{D556A8D3-CBC7-4ECE-96A6-253123DA9B06}" sibTransId="{1ECCA963-5F68-4C36-8C91-BAD581787D76}"/>
    <dgm:cxn modelId="{50BE4FBF-80FB-4868-ADA8-002CB3685D89}" srcId="{51CC1CDB-47BE-449A-87E7-3AFEE0132AAF}" destId="{F5495F96-EFAE-4FD4-B2FC-1D4801AD038B}" srcOrd="1" destOrd="0" parTransId="{47F0DDD5-148E-435F-AE69-61F389CA339C}" sibTransId="{5F5FBB70-CB7C-4EDB-AC57-EB3E834ACFC2}"/>
    <dgm:cxn modelId="{63A3B0C1-DDC5-4F4E-9587-F0A18BAE20FA}" type="presParOf" srcId="{AFB54930-E9D3-4858-893F-C7F179BB0AA3}" destId="{1BEC4BF7-0D4C-4066-B3D8-698B5FCBA761}" srcOrd="0" destOrd="0" presId="urn:microsoft.com/office/officeart/2005/8/layout/chevron2"/>
    <dgm:cxn modelId="{A226B77D-C133-46CE-B5F4-5B353FB24A93}" type="presParOf" srcId="{1BEC4BF7-0D4C-4066-B3D8-698B5FCBA761}" destId="{72921721-A0EC-4A73-B6E3-C9468F37A095}" srcOrd="0" destOrd="0" presId="urn:microsoft.com/office/officeart/2005/8/layout/chevron2"/>
    <dgm:cxn modelId="{63D5D6AD-0C70-4123-8BD7-740B91FCF4F1}" type="presParOf" srcId="{1BEC4BF7-0D4C-4066-B3D8-698B5FCBA761}" destId="{0E5854BD-EF32-4A17-BA57-F41FEA634C0E}" srcOrd="1" destOrd="0" presId="urn:microsoft.com/office/officeart/2005/8/layout/chevron2"/>
    <dgm:cxn modelId="{3C5EC150-020D-4362-8F50-735DC99D77D2}" type="presParOf" srcId="{AFB54930-E9D3-4858-893F-C7F179BB0AA3}" destId="{DB3E1297-7D51-4889-91E8-B4DC12C573BB}" srcOrd="1" destOrd="0" presId="urn:microsoft.com/office/officeart/2005/8/layout/chevron2"/>
    <dgm:cxn modelId="{342CF356-651E-4EE9-9967-B02CB86D0A46}" type="presParOf" srcId="{AFB54930-E9D3-4858-893F-C7F179BB0AA3}" destId="{0353D10E-BFC2-464A-AEAD-9C80C47CD222}" srcOrd="2" destOrd="0" presId="urn:microsoft.com/office/officeart/2005/8/layout/chevron2"/>
    <dgm:cxn modelId="{0808EDF3-0D11-4882-B62A-E6D1343FE4CA}" type="presParOf" srcId="{0353D10E-BFC2-464A-AEAD-9C80C47CD222}" destId="{F173046B-8638-4667-B5B8-1EE4AF219C9D}" srcOrd="0" destOrd="0" presId="urn:microsoft.com/office/officeart/2005/8/layout/chevron2"/>
    <dgm:cxn modelId="{82027A0C-01CF-46BA-BC0A-8F7BEA932CA9}" type="presParOf" srcId="{0353D10E-BFC2-464A-AEAD-9C80C47CD222}" destId="{E21FF9E5-192E-4054-8AA9-15E7DAA3929E}" srcOrd="1" destOrd="0" presId="urn:microsoft.com/office/officeart/2005/8/layout/chevron2"/>
    <dgm:cxn modelId="{4BAA45AA-9643-41F1-95D6-6EB3A1CF85E7}" type="presParOf" srcId="{AFB54930-E9D3-4858-893F-C7F179BB0AA3}" destId="{F2C28F14-3303-469D-A13F-1A0923F2C940}" srcOrd="3" destOrd="0" presId="urn:microsoft.com/office/officeart/2005/8/layout/chevron2"/>
    <dgm:cxn modelId="{DAEBF58A-2860-4983-989F-690937A60ED3}" type="presParOf" srcId="{AFB54930-E9D3-4858-893F-C7F179BB0AA3}" destId="{99507A3B-8FD1-48B7-B75D-AB4C428C195D}" srcOrd="4" destOrd="0" presId="urn:microsoft.com/office/officeart/2005/8/layout/chevron2"/>
    <dgm:cxn modelId="{E0FE519B-1356-4CDD-8C0E-5E8F125345FD}" type="presParOf" srcId="{99507A3B-8FD1-48B7-B75D-AB4C428C195D}" destId="{28958D69-0236-4117-A015-38CC5107D510}" srcOrd="0" destOrd="0" presId="urn:microsoft.com/office/officeart/2005/8/layout/chevron2"/>
    <dgm:cxn modelId="{C6824D95-AD15-44CB-BC54-6CB44A0A2BC1}" type="presParOf" srcId="{99507A3B-8FD1-48B7-B75D-AB4C428C195D}" destId="{11F9F58F-A74A-41A9-B278-70548A83B1A6}" srcOrd="1" destOrd="0" presId="urn:microsoft.com/office/officeart/2005/8/layout/chevron2"/>
    <dgm:cxn modelId="{97E0427B-35E2-443C-998F-5451A7D030F4}" type="presParOf" srcId="{AFB54930-E9D3-4858-893F-C7F179BB0AA3}" destId="{4E541B50-6CF1-4AAF-8F29-9E3708F7417D}" srcOrd="5" destOrd="0" presId="urn:microsoft.com/office/officeart/2005/8/layout/chevron2"/>
    <dgm:cxn modelId="{D649586D-E966-475E-B4CD-0C9B9BC57B11}" type="presParOf" srcId="{AFB54930-E9D3-4858-893F-C7F179BB0AA3}" destId="{AE58928B-C49F-441C-93A8-FD9C6EB9C1B8}" srcOrd="6" destOrd="0" presId="urn:microsoft.com/office/officeart/2005/8/layout/chevron2"/>
    <dgm:cxn modelId="{1A823382-B8E6-4E99-A26A-0CE2FC872F70}" type="presParOf" srcId="{AE58928B-C49F-441C-93A8-FD9C6EB9C1B8}" destId="{E4E3BAEA-7CBA-4FA9-B812-50DC5BCD8D34}" srcOrd="0" destOrd="0" presId="urn:microsoft.com/office/officeart/2005/8/layout/chevron2"/>
    <dgm:cxn modelId="{2C588F61-8340-48F4-8C85-5122C21B2FA4}" type="presParOf" srcId="{AE58928B-C49F-441C-93A8-FD9C6EB9C1B8}" destId="{F29D90C7-7C3B-4D16-960A-6536725BE50C}" srcOrd="1" destOrd="0" presId="urn:microsoft.com/office/officeart/2005/8/layout/chevron2"/>
    <dgm:cxn modelId="{650ADA30-B2F6-4CB6-9C6F-FF0144F4B2DA}" type="presParOf" srcId="{AFB54930-E9D3-4858-893F-C7F179BB0AA3}" destId="{CC9307D3-539E-4F7A-A326-64DF3AE9B31C}" srcOrd="7" destOrd="0" presId="urn:microsoft.com/office/officeart/2005/8/layout/chevron2"/>
    <dgm:cxn modelId="{99314AF1-237B-4411-8314-5EE7120B00E4}" type="presParOf" srcId="{AFB54930-E9D3-4858-893F-C7F179BB0AA3}" destId="{7DE23E3E-3618-4178-A00D-5C31218F31E2}" srcOrd="8" destOrd="0" presId="urn:microsoft.com/office/officeart/2005/8/layout/chevron2"/>
    <dgm:cxn modelId="{D3A52D86-D475-4F6A-BD82-4123858F1388}" type="presParOf" srcId="{7DE23E3E-3618-4178-A00D-5C31218F31E2}" destId="{932007A1-3D4E-4836-A54C-4DE44296056C}" srcOrd="0" destOrd="0" presId="urn:microsoft.com/office/officeart/2005/8/layout/chevron2"/>
    <dgm:cxn modelId="{2BA42BC6-2D11-4CD0-8F50-45109FCB778F}" type="presParOf" srcId="{7DE23E3E-3618-4178-A00D-5C31218F31E2}" destId="{97A7A199-574B-4E96-92DC-AA66E725A7C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ycle3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4020AF3-C700-4606-8917-C6A353D7963A}">
      <dgm:prSet phldrT="[Text]" custT="1"/>
      <dgm:spPr/>
      <dgm:t>
        <a:bodyPr rtlCol="0"/>
        <a:lstStyle/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1. Приказ об отборе</a:t>
          </a:r>
          <a:r>
            <a:rPr lang="en-US" sz="1600" b="1" noProof="0" dirty="0" smtClean="0">
              <a:solidFill>
                <a:schemeClr val="tx2"/>
              </a:solidFill>
            </a:rPr>
            <a:t> </a:t>
          </a:r>
          <a:endParaRPr lang="ru-RU" sz="1600" b="1" noProof="0" dirty="0" smtClean="0">
            <a:solidFill>
              <a:schemeClr val="tx2"/>
            </a:solidFill>
          </a:endParaRPr>
        </a:p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до 15 июля </a:t>
          </a:r>
        </a:p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(сайт Минэкономразвития РА)</a:t>
          </a:r>
          <a:endParaRPr lang="ru-RU" sz="1600" b="1" noProof="0" dirty="0">
            <a:solidFill>
              <a:schemeClr val="tx2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87D99D21-0B4A-4259-89FB-0E5941CB535C}" type="parTrans" cxnId="{B0E2386F-A443-4201-8130-FB9CC25AA154}">
      <dgm:prSet/>
      <dgm:spPr/>
      <dgm:t>
        <a:bodyPr rtlCol="0"/>
        <a:lstStyle/>
        <a:p>
          <a:pPr rtl="0"/>
          <a:endParaRPr lang="en-US" sz="1300"/>
        </a:p>
      </dgm:t>
    </dgm:pt>
    <dgm:pt modelId="{6CFF1BD9-AE1F-4488-8B72-01186EADA6FF}" type="sibTrans" cxnId="{B0E2386F-A443-4201-8130-FB9CC25AA154}">
      <dgm:prSet/>
      <dgm:spPr/>
      <dgm:t>
        <a:bodyPr rtlCol="0"/>
        <a:lstStyle/>
        <a:p>
          <a:pPr rtl="0"/>
          <a:endParaRPr lang="en-US" sz="1300"/>
        </a:p>
      </dgm:t>
    </dgm:pt>
    <dgm:pt modelId="{12E26E22-71B0-4386-A84F-ABF2FF66A99F}">
      <dgm:prSet phldrT="[Text]" custT="1"/>
      <dgm:spPr/>
      <dgm:t>
        <a:bodyPr rtlCol="0"/>
        <a:lstStyle/>
        <a:p>
          <a:pPr rtl="0"/>
          <a:r>
            <a:rPr lang="ru-RU" sz="1600" b="1" noProof="0" dirty="0" smtClean="0">
              <a:solidFill>
                <a:schemeClr val="tx2"/>
              </a:solidFill>
            </a:rPr>
            <a:t>2. Прием заявок. </a:t>
          </a:r>
        </a:p>
        <a:p>
          <a:pPr rtl="0"/>
          <a:r>
            <a:rPr lang="ru-RU" sz="1600" b="1" noProof="0" dirty="0" smtClean="0">
              <a:solidFill>
                <a:schemeClr val="tx2"/>
              </a:solidFill>
            </a:rPr>
            <a:t>30 календарных дней.  </a:t>
          </a:r>
        </a:p>
        <a:p>
          <a:pPr rtl="0"/>
          <a:r>
            <a:rPr lang="ru-RU" sz="1600" b="1" noProof="0" dirty="0" err="1" smtClean="0">
              <a:solidFill>
                <a:schemeClr val="tx2"/>
              </a:solidFill>
            </a:rPr>
            <a:t>Каб</a:t>
          </a:r>
          <a:r>
            <a:rPr lang="ru-RU" sz="1600" b="1" noProof="0" dirty="0" smtClean="0">
              <a:solidFill>
                <a:schemeClr val="tx2"/>
              </a:solidFill>
            </a:rPr>
            <a:t>. № 209</a:t>
          </a:r>
        </a:p>
        <a:p>
          <a:pPr rtl="0"/>
          <a:r>
            <a:rPr lang="ru-RU" sz="1600" b="1" noProof="0" dirty="0" smtClean="0">
              <a:solidFill>
                <a:schemeClr val="tx2"/>
              </a:solidFill>
            </a:rPr>
            <a:t>2-55-38</a:t>
          </a:r>
          <a:endParaRPr lang="ru-RU" sz="1600" b="1" noProof="0" dirty="0">
            <a:solidFill>
              <a:schemeClr val="tx2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3A6CB3CB-0F71-4CA8-93AA-0E3E3D59D313}" type="parTrans" cxnId="{937639B3-2352-48E4-A96B-F63DF2119D92}">
      <dgm:prSet/>
      <dgm:spPr/>
      <dgm:t>
        <a:bodyPr rtlCol="0"/>
        <a:lstStyle/>
        <a:p>
          <a:pPr rtl="0"/>
          <a:endParaRPr lang="en-US" sz="1300"/>
        </a:p>
      </dgm:t>
    </dgm:pt>
    <dgm:pt modelId="{E1826C46-15A2-4345-B986-53D05F21F155}" type="sibTrans" cxnId="{937639B3-2352-48E4-A96B-F63DF2119D92}">
      <dgm:prSet/>
      <dgm:spPr/>
      <dgm:t>
        <a:bodyPr rtlCol="0"/>
        <a:lstStyle/>
        <a:p>
          <a:pPr rtl="0"/>
          <a:endParaRPr lang="en-US" sz="1300"/>
        </a:p>
      </dgm:t>
    </dgm:pt>
    <dgm:pt modelId="{A8B05E70-CCF1-4080-8EEE-6873C9D4B630}">
      <dgm:prSet phldrT="[Text]" custT="1"/>
      <dgm:spPr/>
      <dgm:t>
        <a:bodyPr rtlCol="0"/>
        <a:lstStyle/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3. Рассмотрение заявок</a:t>
          </a:r>
        </a:p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 10 календарных дней. </a:t>
          </a:r>
          <a:endParaRPr lang="ru-RU" sz="1600" b="1" noProof="0" dirty="0">
            <a:solidFill>
              <a:schemeClr val="tx2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11D1F3D3-0002-4131-9F84-22FBF8692DA9}" type="parTrans" cxnId="{B8B909D0-D4F6-48D4-81DA-A58F34AE3646}">
      <dgm:prSet/>
      <dgm:spPr/>
      <dgm:t>
        <a:bodyPr rtlCol="0"/>
        <a:lstStyle/>
        <a:p>
          <a:pPr rtl="0"/>
          <a:endParaRPr lang="en-US" sz="1300"/>
        </a:p>
      </dgm:t>
    </dgm:pt>
    <dgm:pt modelId="{B6438016-7365-4FC0-A372-D90585B4B6EE}" type="sibTrans" cxnId="{B8B909D0-D4F6-48D4-81DA-A58F34AE3646}">
      <dgm:prSet/>
      <dgm:spPr/>
      <dgm:t>
        <a:bodyPr rtlCol="0"/>
        <a:lstStyle/>
        <a:p>
          <a:pPr rtl="0"/>
          <a:endParaRPr lang="en-US" sz="1300"/>
        </a:p>
      </dgm:t>
    </dgm:pt>
    <dgm:pt modelId="{42147153-A6C2-4177-BA7D-2ACCC2C1B2F7}">
      <dgm:prSet phldrT="[Text]" custT="1"/>
      <dgm:spPr/>
      <dgm:t>
        <a:bodyPr rtlCol="0"/>
        <a:lstStyle/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4. Заседание Конкурсной комиссии. </a:t>
          </a:r>
        </a:p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Решение:</a:t>
          </a:r>
        </a:p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 о предоставлении субсидии; </a:t>
          </a:r>
        </a:p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об отказе </a:t>
          </a:r>
          <a:endParaRPr lang="ru-RU" sz="1600" b="1" noProof="0" dirty="0">
            <a:solidFill>
              <a:schemeClr val="tx2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C6F68745-4C20-4204-96A6-585691399C14}" type="parTrans" cxnId="{777DC3C6-D336-4C94-A624-E5582A07ECAA}">
      <dgm:prSet/>
      <dgm:spPr/>
      <dgm:t>
        <a:bodyPr rtlCol="0"/>
        <a:lstStyle/>
        <a:p>
          <a:pPr rtl="0"/>
          <a:endParaRPr lang="en-US" sz="1300"/>
        </a:p>
      </dgm:t>
    </dgm:pt>
    <dgm:pt modelId="{0C6B132F-0347-46BA-86A4-3FAFB6676411}" type="sibTrans" cxnId="{777DC3C6-D336-4C94-A624-E5582A07ECAA}">
      <dgm:prSet/>
      <dgm:spPr/>
      <dgm:t>
        <a:bodyPr rtlCol="0"/>
        <a:lstStyle/>
        <a:p>
          <a:pPr rtl="0"/>
          <a:endParaRPr lang="en-US" sz="1300"/>
        </a:p>
      </dgm:t>
    </dgm:pt>
    <dgm:pt modelId="{51CC1CDB-47BE-449A-87E7-3AFEE0132AAF}">
      <dgm:prSet phldrT="[Text]" custT="1"/>
      <dgm:spPr/>
      <dgm:t>
        <a:bodyPr rtlCol="0"/>
        <a:lstStyle/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5. Формирование  Соглашения в системе </a:t>
          </a:r>
          <a:r>
            <a:rPr lang="ru-RU" sz="1600" b="1" noProof="0" dirty="0" err="1" smtClean="0">
              <a:solidFill>
                <a:schemeClr val="tx2"/>
              </a:solidFill>
            </a:rPr>
            <a:t>Эл.бюджет</a:t>
          </a:r>
          <a:endParaRPr lang="ru-RU" sz="1600" b="1" noProof="0" dirty="0" smtClean="0">
            <a:solidFill>
              <a:schemeClr val="tx2"/>
            </a:solidFill>
          </a:endParaRPr>
        </a:p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15 рабочих дней </a:t>
          </a:r>
        </a:p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со дня принятия Решения о предоставлении субсидии.</a:t>
          </a:r>
          <a:endParaRPr lang="ru-RU" sz="1600" b="1" noProof="0" dirty="0">
            <a:solidFill>
              <a:schemeClr val="tx2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88AFAF35-3E03-42AF-884C-BBD42011AE89}" type="parTrans" cxnId="{55393038-0F6B-4FED-A66A-E8703BF3959B}">
      <dgm:prSet/>
      <dgm:spPr/>
      <dgm:t>
        <a:bodyPr/>
        <a:lstStyle/>
        <a:p>
          <a:endParaRPr lang="ru-RU" sz="1300"/>
        </a:p>
      </dgm:t>
    </dgm:pt>
    <dgm:pt modelId="{0BBD6006-8CEE-4397-B801-6505170D0CA9}" type="sibTrans" cxnId="{55393038-0F6B-4FED-A66A-E8703BF3959B}">
      <dgm:prSet/>
      <dgm:spPr/>
      <dgm:t>
        <a:bodyPr/>
        <a:lstStyle/>
        <a:p>
          <a:endParaRPr lang="ru-RU" sz="1300"/>
        </a:p>
      </dgm:t>
    </dgm:pt>
    <dgm:pt modelId="{CE79327D-BD76-41DC-BA05-849593B598D5}">
      <dgm:prSet custT="1"/>
      <dgm:spPr/>
      <dgm:t>
        <a:bodyPr/>
        <a:lstStyle/>
        <a:p>
          <a:pPr algn="l"/>
          <a:endParaRPr lang="ru-RU" sz="1300" dirty="0"/>
        </a:p>
      </dgm:t>
    </dgm:pt>
    <dgm:pt modelId="{10D6069B-1CAD-4687-9EB1-6FDDCC9A2E4E}" type="parTrans" cxnId="{7F556F57-582B-47CE-B9D8-AC74A494AFB8}">
      <dgm:prSet/>
      <dgm:spPr/>
      <dgm:t>
        <a:bodyPr/>
        <a:lstStyle/>
        <a:p>
          <a:endParaRPr lang="ru-RU" sz="1300"/>
        </a:p>
      </dgm:t>
    </dgm:pt>
    <dgm:pt modelId="{E5A86E60-A2D7-48E8-B648-9576160A65EE}" type="sibTrans" cxnId="{7F556F57-582B-47CE-B9D8-AC74A494AFB8}">
      <dgm:prSet/>
      <dgm:spPr/>
      <dgm:t>
        <a:bodyPr/>
        <a:lstStyle/>
        <a:p>
          <a:endParaRPr lang="ru-RU" sz="1300"/>
        </a:p>
      </dgm:t>
    </dgm:pt>
    <dgm:pt modelId="{11B06A04-E20F-4B99-A65E-6B3CE6F3EE88}">
      <dgm:prSet custT="1"/>
      <dgm:spPr/>
      <dgm:t>
        <a:bodyPr/>
        <a:lstStyle/>
        <a:p>
          <a:pPr algn="l"/>
          <a:endParaRPr lang="ru-RU" sz="1600" dirty="0">
            <a:solidFill>
              <a:schemeClr val="tx2"/>
            </a:solidFill>
          </a:endParaRPr>
        </a:p>
      </dgm:t>
    </dgm:pt>
    <dgm:pt modelId="{EF763961-1546-4F7B-9F1B-8CE60987FDAC}" type="parTrans" cxnId="{821F939B-7BD4-4E8C-A6C0-61ABB032FEFE}">
      <dgm:prSet/>
      <dgm:spPr/>
      <dgm:t>
        <a:bodyPr/>
        <a:lstStyle/>
        <a:p>
          <a:endParaRPr lang="ru-RU" sz="1300"/>
        </a:p>
      </dgm:t>
    </dgm:pt>
    <dgm:pt modelId="{5B674E6E-537A-49A8-BD41-10A445A09BCF}" type="sibTrans" cxnId="{821F939B-7BD4-4E8C-A6C0-61ABB032FEFE}">
      <dgm:prSet/>
      <dgm:spPr/>
      <dgm:t>
        <a:bodyPr/>
        <a:lstStyle/>
        <a:p>
          <a:endParaRPr lang="ru-RU" sz="1300"/>
        </a:p>
      </dgm:t>
    </dgm:pt>
    <dgm:pt modelId="{FED4E33F-8A12-473E-9868-92DB7640F85A}">
      <dgm:prSet custT="1"/>
      <dgm:spPr/>
      <dgm:t>
        <a:bodyPr/>
        <a:lstStyle/>
        <a:p>
          <a:pPr algn="l"/>
          <a:endParaRPr lang="ru-RU" sz="1300" dirty="0">
            <a:solidFill>
              <a:schemeClr val="tx2"/>
            </a:solidFill>
          </a:endParaRPr>
        </a:p>
      </dgm:t>
    </dgm:pt>
    <dgm:pt modelId="{6A1D2E1F-E3A8-41A1-99FA-88E3C01171C1}" type="parTrans" cxnId="{F34E0FE5-0534-4EDE-A0FE-D34A377219BB}">
      <dgm:prSet/>
      <dgm:spPr/>
      <dgm:t>
        <a:bodyPr/>
        <a:lstStyle/>
        <a:p>
          <a:endParaRPr lang="ru-RU" sz="1300"/>
        </a:p>
      </dgm:t>
    </dgm:pt>
    <dgm:pt modelId="{F3459D04-40A7-4901-BD29-D386F6B34103}" type="sibTrans" cxnId="{F34E0FE5-0534-4EDE-A0FE-D34A377219BB}">
      <dgm:prSet/>
      <dgm:spPr/>
      <dgm:t>
        <a:bodyPr/>
        <a:lstStyle/>
        <a:p>
          <a:endParaRPr lang="ru-RU" sz="1300"/>
        </a:p>
      </dgm:t>
    </dgm:pt>
    <dgm:pt modelId="{F5495F96-EFAE-4FD4-B2FC-1D4801AD038B}">
      <dgm:prSet custT="1"/>
      <dgm:spPr/>
      <dgm:t>
        <a:bodyPr/>
        <a:lstStyle/>
        <a:p>
          <a:pPr algn="l"/>
          <a:r>
            <a:rPr lang="ru-RU" sz="1300" dirty="0" smtClean="0"/>
            <a:t> </a:t>
          </a:r>
          <a:endParaRPr lang="ru-RU" sz="1300" dirty="0"/>
        </a:p>
      </dgm:t>
    </dgm:pt>
    <dgm:pt modelId="{47F0DDD5-148E-435F-AE69-61F389CA339C}" type="parTrans" cxnId="{50BE4FBF-80FB-4868-ADA8-002CB3685D89}">
      <dgm:prSet/>
      <dgm:spPr/>
      <dgm:t>
        <a:bodyPr/>
        <a:lstStyle/>
        <a:p>
          <a:endParaRPr lang="ru-RU" sz="1300"/>
        </a:p>
      </dgm:t>
    </dgm:pt>
    <dgm:pt modelId="{5F5FBB70-CB7C-4EDB-AC57-EB3E834ACFC2}" type="sibTrans" cxnId="{50BE4FBF-80FB-4868-ADA8-002CB3685D89}">
      <dgm:prSet/>
      <dgm:spPr/>
      <dgm:t>
        <a:bodyPr/>
        <a:lstStyle/>
        <a:p>
          <a:endParaRPr lang="ru-RU" sz="1300"/>
        </a:p>
      </dgm:t>
    </dgm:pt>
    <dgm:pt modelId="{9324A499-D2B4-4897-939E-8694C05585CA}">
      <dgm:prSet phldrT="[Text]" custT="1"/>
      <dgm:spPr/>
      <dgm:t>
        <a:bodyPr rtlCol="0"/>
        <a:lstStyle/>
        <a:p>
          <a:pPr rtl="0"/>
          <a:r>
            <a:rPr lang="ru-RU" sz="1600" b="1" noProof="0" dirty="0" smtClean="0">
              <a:solidFill>
                <a:schemeClr val="tx2"/>
              </a:solidFill>
            </a:rPr>
            <a:t>6. Подписание Соглашения в Эл. бюджете. </a:t>
          </a:r>
        </a:p>
        <a:p>
          <a:pPr rtl="0"/>
          <a:r>
            <a:rPr lang="ru-RU" sz="1600" b="1" noProof="0" dirty="0" smtClean="0">
              <a:solidFill>
                <a:schemeClr val="tx2"/>
              </a:solidFill>
            </a:rPr>
            <a:t>(не более 10 </a:t>
          </a:r>
          <a:r>
            <a:rPr lang="ru-RU" sz="1600" b="1" noProof="0" dirty="0" err="1" smtClean="0">
              <a:solidFill>
                <a:schemeClr val="tx2"/>
              </a:solidFill>
            </a:rPr>
            <a:t>к.д</a:t>
          </a:r>
          <a:r>
            <a:rPr lang="ru-RU" sz="1600" b="1" noProof="0" dirty="0" smtClean="0">
              <a:solidFill>
                <a:schemeClr val="tx2"/>
              </a:solidFill>
            </a:rPr>
            <a:t>. со дня получения)</a:t>
          </a:r>
          <a:r>
            <a:rPr lang="ru-RU" sz="2500" b="1" noProof="0" dirty="0" smtClean="0">
              <a:solidFill>
                <a:schemeClr val="tx2"/>
              </a:solidFill>
            </a:rPr>
            <a:t> </a:t>
          </a:r>
          <a:endParaRPr lang="ru-RU" sz="2500" b="1" noProof="0" dirty="0">
            <a:solidFill>
              <a:schemeClr val="tx2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7AF64BC0-97CD-4846-B8DE-39C4844780CD}" type="parTrans" cxnId="{A1A7FC26-E080-49C5-8815-B296014D387E}">
      <dgm:prSet/>
      <dgm:spPr/>
      <dgm:t>
        <a:bodyPr/>
        <a:lstStyle/>
        <a:p>
          <a:endParaRPr lang="ru-RU"/>
        </a:p>
      </dgm:t>
    </dgm:pt>
    <dgm:pt modelId="{7B88CCF4-AB55-4475-ACA9-7B9CF689C0EF}" type="sibTrans" cxnId="{A1A7FC26-E080-49C5-8815-B296014D387E}">
      <dgm:prSet/>
      <dgm:spPr/>
      <dgm:t>
        <a:bodyPr/>
        <a:lstStyle/>
        <a:p>
          <a:endParaRPr lang="ru-RU"/>
        </a:p>
      </dgm:t>
    </dgm:pt>
    <dgm:pt modelId="{2ADAB07C-9315-42D6-847F-79E2E14EE229}">
      <dgm:prSet phldrT="[Text]" custT="1"/>
      <dgm:spPr/>
      <dgm:t>
        <a:bodyPr rtlCol="0"/>
        <a:lstStyle/>
        <a:p>
          <a:pPr algn="ctr" rtl="0"/>
          <a:r>
            <a:rPr lang="ru-RU" sz="1600" b="1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8. Ежеквартально до 10 числа месяца </a:t>
          </a:r>
        </a:p>
        <a:p>
          <a:pPr algn="ctr" rtl="0"/>
          <a:r>
            <a:rPr lang="ru-RU" sz="1600" b="1" u="none" strike="noStrike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Отчет </a:t>
          </a:r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о достижении значений показателя; </a:t>
          </a:r>
        </a:p>
        <a:p>
          <a:pPr algn="ctr" rtl="0"/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Отчет о расходах</a:t>
          </a:r>
          <a:endParaRPr lang="ru-RU" sz="1600" b="1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8F0F801E-9C7C-4F3C-AFD4-D0FBB5483267}" type="parTrans" cxnId="{806768E7-F3F3-48C2-BCA0-C99995F647CD}">
      <dgm:prSet/>
      <dgm:spPr/>
      <dgm:t>
        <a:bodyPr/>
        <a:lstStyle/>
        <a:p>
          <a:endParaRPr lang="ru-RU"/>
        </a:p>
      </dgm:t>
    </dgm:pt>
    <dgm:pt modelId="{9B192B59-83FB-4E28-822A-93E529B3F24B}" type="sibTrans" cxnId="{806768E7-F3F3-48C2-BCA0-C99995F647CD}">
      <dgm:prSet/>
      <dgm:spPr/>
      <dgm:t>
        <a:bodyPr/>
        <a:lstStyle/>
        <a:p>
          <a:endParaRPr lang="ru-RU"/>
        </a:p>
      </dgm:t>
    </dgm:pt>
    <dgm:pt modelId="{5BEE039B-93FB-4467-B4DB-E14FF59B9C24}">
      <dgm:prSet phldrT="[Text]" custT="1"/>
      <dgm:spPr/>
      <dgm:t>
        <a:bodyPr rtlCol="0"/>
        <a:lstStyle/>
        <a:p>
          <a:pPr rtl="0"/>
          <a:r>
            <a:rPr lang="ru-RU" sz="1600" b="1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7. Перечисление гранта на л/с в УФК</a:t>
          </a:r>
        </a:p>
        <a:p>
          <a:pPr rtl="0"/>
          <a:r>
            <a:rPr lang="ru-RU" sz="1600" b="1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10 рабочих дней со дня подписания Соглашения</a:t>
          </a:r>
          <a:endParaRPr lang="ru-RU" sz="1600" b="1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373F667A-2F68-4866-893A-560E81DE248B}" type="parTrans" cxnId="{F47C8134-D814-4619-A74D-A6952EA8A619}">
      <dgm:prSet/>
      <dgm:spPr/>
      <dgm:t>
        <a:bodyPr/>
        <a:lstStyle/>
        <a:p>
          <a:endParaRPr lang="ru-RU"/>
        </a:p>
      </dgm:t>
    </dgm:pt>
    <dgm:pt modelId="{1BF95679-329B-4469-BA49-37A0BA98CCA8}" type="sibTrans" cxnId="{F47C8134-D814-4619-A74D-A6952EA8A619}">
      <dgm:prSet/>
      <dgm:spPr/>
      <dgm:t>
        <a:bodyPr/>
        <a:lstStyle/>
        <a:p>
          <a:endParaRPr lang="ru-RU"/>
        </a:p>
      </dgm:t>
    </dgm:pt>
    <dgm:pt modelId="{C0E4014E-123D-468B-A17A-3863E1496D5C}" type="pres">
      <dgm:prSet presAssocID="{44156040-AF98-4F2C-9909-9F2439F6F58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2FE431-3077-48BE-9110-164DB7BC5832}" type="pres">
      <dgm:prSet presAssocID="{44156040-AF98-4F2C-9909-9F2439F6F588}" presName="cycle" presStyleCnt="0"/>
      <dgm:spPr/>
    </dgm:pt>
    <dgm:pt modelId="{12346F8A-EABE-465B-86BF-91BECF9DFFAC}" type="pres">
      <dgm:prSet presAssocID="{74020AF3-C700-4606-8917-C6A353D7963A}" presName="nodeFirstNode" presStyleLbl="node1" presStyleIdx="0" presStyleCnt="8" custAng="0" custScaleX="184968" custScaleY="163658" custRadScaleRad="91469" custRadScaleInc="-129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8B1336-D84F-49DB-AD42-5E24748B1B6C}" type="pres">
      <dgm:prSet presAssocID="{6CFF1BD9-AE1F-4488-8B72-01186EADA6FF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CB9854B7-3722-4D55-A2D0-EFBE8CCA4708}" type="pres">
      <dgm:prSet presAssocID="{12E26E22-71B0-4386-A84F-ABF2FF66A99F}" presName="nodeFollowingNodes" presStyleLbl="node1" presStyleIdx="1" presStyleCnt="8" custScaleX="140976" custScaleY="184672" custRadScaleRad="163063" custRadScaleInc="454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128C5E-1DF5-4678-BA54-DA049CC955FA}" type="pres">
      <dgm:prSet presAssocID="{A8B05E70-CCF1-4080-8EEE-6873C9D4B630}" presName="nodeFollowingNodes" presStyleLbl="node1" presStyleIdx="2" presStyleCnt="8" custScaleX="171544" custScaleY="160357" custRadScaleRad="174193" custRadScaleInc="-38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978E9B-DAE5-42C7-809F-7CD3BF395B69}" type="pres">
      <dgm:prSet presAssocID="{42147153-A6C2-4177-BA7D-2ACCC2C1B2F7}" presName="nodeFollowingNodes" presStyleLbl="node1" presStyleIdx="3" presStyleCnt="8" custScaleX="214623" custScaleY="232047" custRadScaleRad="112673" custRadScaleInc="-13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9BF92A-1BE2-4AC8-B6C6-F4C70E509F4F}" type="pres">
      <dgm:prSet presAssocID="{51CC1CDB-47BE-449A-87E7-3AFEE0132AAF}" presName="nodeFollowingNodes" presStyleLbl="node1" presStyleIdx="4" presStyleCnt="8" custScaleX="238575" custScaleY="204498" custRadScaleRad="135991" custRadScaleInc="1513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AF91D1-58E5-41EA-93C4-B860B78DDDCE}" type="pres">
      <dgm:prSet presAssocID="{9324A499-D2B4-4897-939E-8694C05585CA}" presName="nodeFollowingNodes" presStyleLbl="node1" presStyleIdx="5" presStyleCnt="8" custScaleX="164543" custScaleY="185880" custRadScaleRad="167362" custRadScaleInc="1168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C4F6D9-53E8-4582-AFDC-AD6AF5D82270}" type="pres">
      <dgm:prSet presAssocID="{2ADAB07C-9315-42D6-847F-79E2E14EE229}" presName="nodeFollowingNodes" presStyleLbl="node1" presStyleIdx="6" presStyleCnt="8" custScaleX="166855" custScaleY="251514" custRadScaleRad="17036" custRadScaleInc="1408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7080D9-263B-4697-95ED-AC736CF3EA45}" type="pres">
      <dgm:prSet presAssocID="{5BEE039B-93FB-4467-B4DB-E14FF59B9C24}" presName="nodeFollowingNodes" presStyleLbl="node1" presStyleIdx="7" presStyleCnt="8" custScaleX="156639" custScaleY="147589" custRadScaleRad="178975" custRadScaleInc="-438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E22A746E-6470-4095-8B7A-5DAC3D60B0B9}" type="presOf" srcId="{2ADAB07C-9315-42D6-847F-79E2E14EE229}" destId="{0CC4F6D9-53E8-4582-AFDC-AD6AF5D82270}" srcOrd="0" destOrd="0" presId="urn:microsoft.com/office/officeart/2005/8/layout/cycle3"/>
    <dgm:cxn modelId="{B507BBF7-D97D-4871-8015-5E63AE685069}" type="presOf" srcId="{12E26E22-71B0-4386-A84F-ABF2FF66A99F}" destId="{CB9854B7-3722-4D55-A2D0-EFBE8CCA4708}" srcOrd="0" destOrd="0" presId="urn:microsoft.com/office/officeart/2005/8/layout/cycle3"/>
    <dgm:cxn modelId="{022AFE91-9CE3-4394-9012-14715FFB41B6}" type="presOf" srcId="{51CC1CDB-47BE-449A-87E7-3AFEE0132AAF}" destId="{8D9BF92A-1BE2-4AC8-B6C6-F4C70E509F4F}" srcOrd="0" destOrd="0" presId="urn:microsoft.com/office/officeart/2005/8/layout/cycle3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7F556F57-582B-47CE-B9D8-AC74A494AFB8}" srcId="{74020AF3-C700-4606-8917-C6A353D7963A}" destId="{CE79327D-BD76-41DC-BA05-849593B598D5}" srcOrd="0" destOrd="0" parTransId="{10D6069B-1CAD-4687-9EB1-6FDDCC9A2E4E}" sibTransId="{E5A86E60-A2D7-48E8-B648-9576160A65EE}"/>
    <dgm:cxn modelId="{06DD8BB4-0951-45AE-94BA-3DA565332E3C}" type="presOf" srcId="{11B06A04-E20F-4B99-A65E-6B3CE6F3EE88}" destId="{30128C5E-1DF5-4678-BA54-DA049CC955FA}" srcOrd="0" destOrd="1" presId="urn:microsoft.com/office/officeart/2005/8/layout/cycle3"/>
    <dgm:cxn modelId="{E045118C-F3C8-4E3C-A2CA-769C86F70982}" type="presOf" srcId="{74020AF3-C700-4606-8917-C6A353D7963A}" destId="{12346F8A-EABE-465B-86BF-91BECF9DFFAC}" srcOrd="0" destOrd="0" presId="urn:microsoft.com/office/officeart/2005/8/layout/cycle3"/>
    <dgm:cxn modelId="{5A768080-067B-4D10-9D3F-D9B293582E8B}" type="presOf" srcId="{A8B05E70-CCF1-4080-8EEE-6873C9D4B630}" destId="{30128C5E-1DF5-4678-BA54-DA049CC955FA}" srcOrd="0" destOrd="0" presId="urn:microsoft.com/office/officeart/2005/8/layout/cycle3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806768E7-F3F3-48C2-BCA0-C99995F647CD}" srcId="{44156040-AF98-4F2C-9909-9F2439F6F588}" destId="{2ADAB07C-9315-42D6-847F-79E2E14EE229}" srcOrd="6" destOrd="0" parTransId="{8F0F801E-9C7C-4F3C-AFD4-D0FBB5483267}" sibTransId="{9B192B59-83FB-4E28-822A-93E529B3F24B}"/>
    <dgm:cxn modelId="{DDC3C948-F20E-43F6-99E5-42DE2742AB7B}" type="presOf" srcId="{44156040-AF98-4F2C-9909-9F2439F6F588}" destId="{C0E4014E-123D-468B-A17A-3863E1496D5C}" srcOrd="0" destOrd="0" presId="urn:microsoft.com/office/officeart/2005/8/layout/cycle3"/>
    <dgm:cxn modelId="{F47C8134-D814-4619-A74D-A6952EA8A619}" srcId="{44156040-AF98-4F2C-9909-9F2439F6F588}" destId="{5BEE039B-93FB-4467-B4DB-E14FF59B9C24}" srcOrd="7" destOrd="0" parTransId="{373F667A-2F68-4866-893A-560E81DE248B}" sibTransId="{1BF95679-329B-4469-BA49-37A0BA98CCA8}"/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660FFEFC-FDF3-4E06-89ED-A29CB4DF49F8}" type="presOf" srcId="{6CFF1BD9-AE1F-4488-8B72-01186EADA6FF}" destId="{D98B1336-D84F-49DB-AD42-5E24748B1B6C}" srcOrd="0" destOrd="0" presId="urn:microsoft.com/office/officeart/2005/8/layout/cycle3"/>
    <dgm:cxn modelId="{821F939B-7BD4-4E8C-A6C0-61ABB032FEFE}" srcId="{A8B05E70-CCF1-4080-8EEE-6873C9D4B630}" destId="{11B06A04-E20F-4B99-A65E-6B3CE6F3EE88}" srcOrd="0" destOrd="0" parTransId="{EF763961-1546-4F7B-9F1B-8CE60987FDAC}" sibTransId="{5B674E6E-537A-49A8-BD41-10A445A09BCF}"/>
    <dgm:cxn modelId="{E2A74534-68A8-406C-B721-BF5C5B40F82D}" type="presOf" srcId="{F5495F96-EFAE-4FD4-B2FC-1D4801AD038B}" destId="{8D9BF92A-1BE2-4AC8-B6C6-F4C70E509F4F}" srcOrd="0" destOrd="1" presId="urn:microsoft.com/office/officeart/2005/8/layout/cycle3"/>
    <dgm:cxn modelId="{50BE4FBF-80FB-4868-ADA8-002CB3685D89}" srcId="{51CC1CDB-47BE-449A-87E7-3AFEE0132AAF}" destId="{F5495F96-EFAE-4FD4-B2FC-1D4801AD038B}" srcOrd="0" destOrd="0" parTransId="{47F0DDD5-148E-435F-AE69-61F389CA339C}" sibTransId="{5F5FBB70-CB7C-4EDB-AC57-EB3E834ACFC2}"/>
    <dgm:cxn modelId="{55393038-0F6B-4FED-A66A-E8703BF3959B}" srcId="{44156040-AF98-4F2C-9909-9F2439F6F588}" destId="{51CC1CDB-47BE-449A-87E7-3AFEE0132AAF}" srcOrd="4" destOrd="0" parTransId="{88AFAF35-3E03-42AF-884C-BBD42011AE89}" sibTransId="{0BBD6006-8CEE-4397-B801-6505170D0CA9}"/>
    <dgm:cxn modelId="{A963BFF5-90A6-40ED-8925-570CC95B46AA}" type="presOf" srcId="{CE79327D-BD76-41DC-BA05-849593B598D5}" destId="{12346F8A-EABE-465B-86BF-91BECF9DFFAC}" srcOrd="0" destOrd="1" presId="urn:microsoft.com/office/officeart/2005/8/layout/cycle3"/>
    <dgm:cxn modelId="{F34E0FE5-0534-4EDE-A0FE-D34A377219BB}" srcId="{42147153-A6C2-4177-BA7D-2ACCC2C1B2F7}" destId="{FED4E33F-8A12-473E-9868-92DB7640F85A}" srcOrd="0" destOrd="0" parTransId="{6A1D2E1F-E3A8-41A1-99FA-88E3C01171C1}" sibTransId="{F3459D04-40A7-4901-BD29-D386F6B34103}"/>
    <dgm:cxn modelId="{D856694C-A3D1-4148-815C-891D4EC3327B}" type="presOf" srcId="{9324A499-D2B4-4897-939E-8694C05585CA}" destId="{22AF91D1-58E5-41EA-93C4-B860B78DDDCE}" srcOrd="0" destOrd="0" presId="urn:microsoft.com/office/officeart/2005/8/layout/cycle3"/>
    <dgm:cxn modelId="{A1A7FC26-E080-49C5-8815-B296014D387E}" srcId="{44156040-AF98-4F2C-9909-9F2439F6F588}" destId="{9324A499-D2B4-4897-939E-8694C05585CA}" srcOrd="5" destOrd="0" parTransId="{7AF64BC0-97CD-4846-B8DE-39C4844780CD}" sibTransId="{7B88CCF4-AB55-4475-ACA9-7B9CF689C0EF}"/>
    <dgm:cxn modelId="{AAA8ABFB-DEE8-47E7-BCDD-D4D921888131}" type="presOf" srcId="{FED4E33F-8A12-473E-9868-92DB7640F85A}" destId="{27978E9B-DAE5-42C7-809F-7CD3BF395B69}" srcOrd="0" destOrd="1" presId="urn:microsoft.com/office/officeart/2005/8/layout/cycle3"/>
    <dgm:cxn modelId="{CC83B609-1D67-4CA1-9248-DEAEEE5DBE35}" type="presOf" srcId="{5BEE039B-93FB-4467-B4DB-E14FF59B9C24}" destId="{557080D9-263B-4697-95ED-AC736CF3EA45}" srcOrd="0" destOrd="0" presId="urn:microsoft.com/office/officeart/2005/8/layout/cycle3"/>
    <dgm:cxn modelId="{C8039F0D-7FFB-4862-8033-5B141D5E1A26}" type="presOf" srcId="{42147153-A6C2-4177-BA7D-2ACCC2C1B2F7}" destId="{27978E9B-DAE5-42C7-809F-7CD3BF395B69}" srcOrd="0" destOrd="0" presId="urn:microsoft.com/office/officeart/2005/8/layout/cycle3"/>
    <dgm:cxn modelId="{6B850502-C494-4973-A70A-56D34602ABD0}" type="presParOf" srcId="{C0E4014E-123D-468B-A17A-3863E1496D5C}" destId="{E62FE431-3077-48BE-9110-164DB7BC5832}" srcOrd="0" destOrd="0" presId="urn:microsoft.com/office/officeart/2005/8/layout/cycle3"/>
    <dgm:cxn modelId="{65548FE5-C774-438A-9DC1-604D2E1F85B5}" type="presParOf" srcId="{E62FE431-3077-48BE-9110-164DB7BC5832}" destId="{12346F8A-EABE-465B-86BF-91BECF9DFFAC}" srcOrd="0" destOrd="0" presId="urn:microsoft.com/office/officeart/2005/8/layout/cycle3"/>
    <dgm:cxn modelId="{73B79A7D-EEC3-4E68-BBB0-89CB67444312}" type="presParOf" srcId="{E62FE431-3077-48BE-9110-164DB7BC5832}" destId="{D98B1336-D84F-49DB-AD42-5E24748B1B6C}" srcOrd="1" destOrd="0" presId="urn:microsoft.com/office/officeart/2005/8/layout/cycle3"/>
    <dgm:cxn modelId="{D66CDB26-22D0-4793-B299-8FA3972F14C2}" type="presParOf" srcId="{E62FE431-3077-48BE-9110-164DB7BC5832}" destId="{CB9854B7-3722-4D55-A2D0-EFBE8CCA4708}" srcOrd="2" destOrd="0" presId="urn:microsoft.com/office/officeart/2005/8/layout/cycle3"/>
    <dgm:cxn modelId="{6B1E2B36-1215-47CD-841A-4CF59A3CB82D}" type="presParOf" srcId="{E62FE431-3077-48BE-9110-164DB7BC5832}" destId="{30128C5E-1DF5-4678-BA54-DA049CC955FA}" srcOrd="3" destOrd="0" presId="urn:microsoft.com/office/officeart/2005/8/layout/cycle3"/>
    <dgm:cxn modelId="{66A8EE2C-FDBF-4167-87EF-C85E3764FE9C}" type="presParOf" srcId="{E62FE431-3077-48BE-9110-164DB7BC5832}" destId="{27978E9B-DAE5-42C7-809F-7CD3BF395B69}" srcOrd="4" destOrd="0" presId="urn:microsoft.com/office/officeart/2005/8/layout/cycle3"/>
    <dgm:cxn modelId="{72878A8C-2F64-455B-B0BA-82649085F819}" type="presParOf" srcId="{E62FE431-3077-48BE-9110-164DB7BC5832}" destId="{8D9BF92A-1BE2-4AC8-B6C6-F4C70E509F4F}" srcOrd="5" destOrd="0" presId="urn:microsoft.com/office/officeart/2005/8/layout/cycle3"/>
    <dgm:cxn modelId="{C0808487-B0FB-4F74-995D-C16B07BFBD6F}" type="presParOf" srcId="{E62FE431-3077-48BE-9110-164DB7BC5832}" destId="{22AF91D1-58E5-41EA-93C4-B860B78DDDCE}" srcOrd="6" destOrd="0" presId="urn:microsoft.com/office/officeart/2005/8/layout/cycle3"/>
    <dgm:cxn modelId="{5FA374B1-69B5-4217-8FDD-7195DDCAC1DF}" type="presParOf" srcId="{E62FE431-3077-48BE-9110-164DB7BC5832}" destId="{0CC4F6D9-53E8-4582-AFDC-AD6AF5D82270}" srcOrd="7" destOrd="0" presId="urn:microsoft.com/office/officeart/2005/8/layout/cycle3"/>
    <dgm:cxn modelId="{CAB4B39E-801E-4537-B12A-6866530DAEF6}" type="presParOf" srcId="{E62FE431-3077-48BE-9110-164DB7BC5832}" destId="{557080D9-263B-4697-95ED-AC736CF3EA45}" srcOrd="8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4020AF3-C700-4606-8917-C6A353D7963A}">
      <dgm:prSet phldrT="[Text]" custT="1"/>
      <dgm:spPr/>
      <dgm:t>
        <a:bodyPr rtlCol="0"/>
        <a:lstStyle/>
        <a:p>
          <a:pPr rtl="0"/>
          <a:r>
            <a:rPr lang="ru-RU" sz="1300" noProof="0" dirty="0" smtClean="0"/>
            <a:t>1</a:t>
          </a:r>
          <a:endParaRPr lang="ru-RU" sz="1300" noProof="0" dirty="0"/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87D99D21-0B4A-4259-89FB-0E5941CB535C}" type="parTrans" cxnId="{B0E2386F-A443-4201-8130-FB9CC25AA154}">
      <dgm:prSet/>
      <dgm:spPr/>
      <dgm:t>
        <a:bodyPr rtlCol="0"/>
        <a:lstStyle/>
        <a:p>
          <a:pPr rtl="0"/>
          <a:endParaRPr lang="en-US" sz="1300"/>
        </a:p>
      </dgm:t>
    </dgm:pt>
    <dgm:pt modelId="{6CFF1BD9-AE1F-4488-8B72-01186EADA6FF}" type="sibTrans" cxnId="{B0E2386F-A443-4201-8130-FB9CC25AA154}">
      <dgm:prSet/>
      <dgm:spPr/>
      <dgm:t>
        <a:bodyPr rtlCol="0"/>
        <a:lstStyle/>
        <a:p>
          <a:pPr rtl="0"/>
          <a:endParaRPr lang="en-US" sz="1300"/>
        </a:p>
      </dgm:t>
    </dgm:pt>
    <dgm:pt modelId="{12E26E22-71B0-4386-A84F-ABF2FF66A99F}">
      <dgm:prSet phldrT="[Text]" custT="1"/>
      <dgm:spPr/>
      <dgm:t>
        <a:bodyPr rtlCol="0"/>
        <a:lstStyle/>
        <a:p>
          <a:pPr rtl="0"/>
          <a:r>
            <a:rPr lang="ru-RU" sz="1300" noProof="0" dirty="0" smtClean="0"/>
            <a:t>2</a:t>
          </a:r>
          <a:endParaRPr lang="ru-RU" sz="1300" noProof="0" dirty="0"/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3A6CB3CB-0F71-4CA8-93AA-0E3E3D59D313}" type="parTrans" cxnId="{937639B3-2352-48E4-A96B-F63DF2119D92}">
      <dgm:prSet/>
      <dgm:spPr/>
      <dgm:t>
        <a:bodyPr rtlCol="0"/>
        <a:lstStyle/>
        <a:p>
          <a:pPr rtl="0"/>
          <a:endParaRPr lang="en-US" sz="1300"/>
        </a:p>
      </dgm:t>
    </dgm:pt>
    <dgm:pt modelId="{E1826C46-15A2-4345-B986-53D05F21F155}" type="sibTrans" cxnId="{937639B3-2352-48E4-A96B-F63DF2119D92}">
      <dgm:prSet/>
      <dgm:spPr/>
      <dgm:t>
        <a:bodyPr rtlCol="0"/>
        <a:lstStyle/>
        <a:p>
          <a:pPr rtl="0"/>
          <a:endParaRPr lang="en-US" sz="1300"/>
        </a:p>
      </dgm:t>
    </dgm:pt>
    <dgm:pt modelId="{A8B05E70-CCF1-4080-8EEE-6873C9D4B630}">
      <dgm:prSet phldrT="[Text]" custT="1"/>
      <dgm:spPr/>
      <dgm:t>
        <a:bodyPr rtlCol="0"/>
        <a:lstStyle/>
        <a:p>
          <a:pPr rtl="0"/>
          <a:r>
            <a:rPr lang="ru-RU" sz="1300" noProof="0" dirty="0" smtClean="0"/>
            <a:t>3</a:t>
          </a:r>
          <a:endParaRPr lang="ru-RU" sz="1300" noProof="0" dirty="0"/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11D1F3D3-0002-4131-9F84-22FBF8692DA9}" type="parTrans" cxnId="{B8B909D0-D4F6-48D4-81DA-A58F34AE3646}">
      <dgm:prSet/>
      <dgm:spPr/>
      <dgm:t>
        <a:bodyPr rtlCol="0"/>
        <a:lstStyle/>
        <a:p>
          <a:pPr rtl="0"/>
          <a:endParaRPr lang="en-US" sz="1300"/>
        </a:p>
      </dgm:t>
    </dgm:pt>
    <dgm:pt modelId="{B6438016-7365-4FC0-A372-D90585B4B6EE}" type="sibTrans" cxnId="{B8B909D0-D4F6-48D4-81DA-A58F34AE3646}">
      <dgm:prSet/>
      <dgm:spPr/>
      <dgm:t>
        <a:bodyPr rtlCol="0"/>
        <a:lstStyle/>
        <a:p>
          <a:pPr rtl="0"/>
          <a:endParaRPr lang="en-US" sz="1300"/>
        </a:p>
      </dgm:t>
    </dgm:pt>
    <dgm:pt modelId="{42147153-A6C2-4177-BA7D-2ACCC2C1B2F7}">
      <dgm:prSet phldrT="[Text]" custT="1"/>
      <dgm:spPr/>
      <dgm:t>
        <a:bodyPr rtlCol="0"/>
        <a:lstStyle/>
        <a:p>
          <a:pPr rtl="0"/>
          <a:r>
            <a:rPr lang="ru-RU" sz="1300" noProof="0" dirty="0" smtClean="0"/>
            <a:t>4</a:t>
          </a:r>
          <a:endParaRPr lang="ru-RU" sz="1300" noProof="0" dirty="0"/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C6F68745-4C20-4204-96A6-585691399C14}" type="parTrans" cxnId="{777DC3C6-D336-4C94-A624-E5582A07ECAA}">
      <dgm:prSet/>
      <dgm:spPr/>
      <dgm:t>
        <a:bodyPr rtlCol="0"/>
        <a:lstStyle/>
        <a:p>
          <a:pPr rtl="0"/>
          <a:endParaRPr lang="en-US" sz="1300"/>
        </a:p>
      </dgm:t>
    </dgm:pt>
    <dgm:pt modelId="{0C6B132F-0347-46BA-86A4-3FAFB6676411}" type="sibTrans" cxnId="{777DC3C6-D336-4C94-A624-E5582A07ECAA}">
      <dgm:prSet/>
      <dgm:spPr/>
      <dgm:t>
        <a:bodyPr rtlCol="0"/>
        <a:lstStyle/>
        <a:p>
          <a:pPr rtl="0"/>
          <a:endParaRPr lang="en-US" sz="1300"/>
        </a:p>
      </dgm:t>
    </dgm:pt>
    <dgm:pt modelId="{51CC1CDB-47BE-449A-87E7-3AFEE0132AAF}">
      <dgm:prSet phldrT="[Text]" custT="1"/>
      <dgm:spPr/>
      <dgm:t>
        <a:bodyPr rtlCol="0"/>
        <a:lstStyle/>
        <a:p>
          <a:pPr rtl="0"/>
          <a:r>
            <a:rPr lang="ru-RU" sz="1300" noProof="0" dirty="0" smtClean="0"/>
            <a:t>5</a:t>
          </a:r>
          <a:endParaRPr lang="ru-RU" sz="1300" noProof="0" dirty="0"/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88AFAF35-3E03-42AF-884C-BBD42011AE89}" type="parTrans" cxnId="{55393038-0F6B-4FED-A66A-E8703BF3959B}">
      <dgm:prSet/>
      <dgm:spPr/>
      <dgm:t>
        <a:bodyPr/>
        <a:lstStyle/>
        <a:p>
          <a:endParaRPr lang="ru-RU" sz="1300"/>
        </a:p>
      </dgm:t>
    </dgm:pt>
    <dgm:pt modelId="{0BBD6006-8CEE-4397-B801-6505170D0CA9}" type="sibTrans" cxnId="{55393038-0F6B-4FED-A66A-E8703BF3959B}">
      <dgm:prSet/>
      <dgm:spPr/>
      <dgm:t>
        <a:bodyPr/>
        <a:lstStyle/>
        <a:p>
          <a:endParaRPr lang="ru-RU" sz="1300"/>
        </a:p>
      </dgm:t>
    </dgm:pt>
    <dgm:pt modelId="{CE79327D-BD76-41DC-BA05-849593B598D5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заявку по установленной форме; 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10D6069B-1CAD-4687-9EB1-6FDDCC9A2E4E}" type="parTrans" cxnId="{7F556F57-582B-47CE-B9D8-AC74A494AFB8}">
      <dgm:prSet/>
      <dgm:spPr/>
      <dgm:t>
        <a:bodyPr/>
        <a:lstStyle/>
        <a:p>
          <a:endParaRPr lang="ru-RU" sz="1300"/>
        </a:p>
      </dgm:t>
    </dgm:pt>
    <dgm:pt modelId="{E5A86E60-A2D7-48E8-B648-9576160A65EE}" type="sibTrans" cxnId="{7F556F57-582B-47CE-B9D8-AC74A494AFB8}">
      <dgm:prSet/>
      <dgm:spPr/>
      <dgm:t>
        <a:bodyPr/>
        <a:lstStyle/>
        <a:p>
          <a:endParaRPr lang="ru-RU" sz="1300"/>
        </a:p>
      </dgm:t>
    </dgm:pt>
    <dgm:pt modelId="{27E7BDEC-C9C1-4EFA-AFD2-72A1F834E198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rPr>
            <a:t>копию договора лизинга с приложением графика погашения лизинговых платежей;</a:t>
          </a:r>
          <a:endParaRPr lang="ru-RU" sz="1600" b="1" dirty="0">
            <a:solidFill>
              <a:schemeClr val="tx2"/>
            </a:solidFill>
          </a:endParaRPr>
        </a:p>
      </dgm:t>
    </dgm:pt>
    <dgm:pt modelId="{F739CA28-B924-434D-97CA-7A883D904A1F}" type="parTrans" cxnId="{978C7342-250B-4D30-A32B-B0F5C4E54CBE}">
      <dgm:prSet/>
      <dgm:spPr/>
      <dgm:t>
        <a:bodyPr/>
        <a:lstStyle/>
        <a:p>
          <a:endParaRPr lang="ru-RU" sz="1300"/>
        </a:p>
      </dgm:t>
    </dgm:pt>
    <dgm:pt modelId="{89C5F3BD-27CC-42C2-924A-39FA7AAE580A}" type="sibTrans" cxnId="{978C7342-250B-4D30-A32B-B0F5C4E54CBE}">
      <dgm:prSet/>
      <dgm:spPr/>
      <dgm:t>
        <a:bodyPr/>
        <a:lstStyle/>
        <a:p>
          <a:endParaRPr lang="ru-RU" sz="1300"/>
        </a:p>
      </dgm:t>
    </dgm:pt>
    <dgm:pt modelId="{11B06A04-E20F-4B99-A65E-6B3CE6F3EE88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rPr>
            <a:t>копию договора купли-продажи;</a:t>
          </a:r>
          <a:endParaRPr lang="ru-RU" sz="1600" b="1" dirty="0">
            <a:solidFill>
              <a:schemeClr val="tx2"/>
            </a:solidFill>
          </a:endParaRPr>
        </a:p>
      </dgm:t>
    </dgm:pt>
    <dgm:pt modelId="{EF763961-1546-4F7B-9F1B-8CE60987FDAC}" type="parTrans" cxnId="{821F939B-7BD4-4E8C-A6C0-61ABB032FEFE}">
      <dgm:prSet/>
      <dgm:spPr/>
      <dgm:t>
        <a:bodyPr/>
        <a:lstStyle/>
        <a:p>
          <a:endParaRPr lang="ru-RU" sz="1300"/>
        </a:p>
      </dgm:t>
    </dgm:pt>
    <dgm:pt modelId="{5B674E6E-537A-49A8-BD41-10A445A09BCF}" type="sibTrans" cxnId="{821F939B-7BD4-4E8C-A6C0-61ABB032FEFE}">
      <dgm:prSet/>
      <dgm:spPr/>
      <dgm:t>
        <a:bodyPr/>
        <a:lstStyle/>
        <a:p>
          <a:endParaRPr lang="ru-RU" sz="1300"/>
        </a:p>
      </dgm:t>
    </dgm:pt>
    <dgm:pt modelId="{FED4E33F-8A12-473E-9868-92DB7640F85A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rPr>
            <a:t>копию акта приема-передачи по договору лизинга;</a:t>
          </a:r>
          <a:endParaRPr lang="ru-RU" sz="1600" b="1" dirty="0">
            <a:solidFill>
              <a:schemeClr val="tx2"/>
            </a:solidFill>
          </a:endParaRPr>
        </a:p>
      </dgm:t>
    </dgm:pt>
    <dgm:pt modelId="{6A1D2E1F-E3A8-41A1-99FA-88E3C01171C1}" type="parTrans" cxnId="{F34E0FE5-0534-4EDE-A0FE-D34A377219BB}">
      <dgm:prSet/>
      <dgm:spPr/>
      <dgm:t>
        <a:bodyPr/>
        <a:lstStyle/>
        <a:p>
          <a:endParaRPr lang="ru-RU" sz="1300"/>
        </a:p>
      </dgm:t>
    </dgm:pt>
    <dgm:pt modelId="{F3459D04-40A7-4901-BD29-D386F6B34103}" type="sibTrans" cxnId="{F34E0FE5-0534-4EDE-A0FE-D34A377219BB}">
      <dgm:prSet/>
      <dgm:spPr/>
      <dgm:t>
        <a:bodyPr/>
        <a:lstStyle/>
        <a:p>
          <a:endParaRPr lang="ru-RU" sz="1300"/>
        </a:p>
      </dgm:t>
    </dgm:pt>
    <dgm:pt modelId="{168C46A8-4B60-4F2B-9814-44E78C8433D2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справку о состоянии расчетов (доходах) по налогу на профессиональный доход для физических лиц, применяющих специальный налоговый режим;</a:t>
          </a:r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 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3703F7FC-ABC5-40AE-B511-29C170271DC7}" type="parTrans" cxnId="{B986F129-34F5-4606-B9F3-468717093D0E}">
      <dgm:prSet/>
      <dgm:spPr/>
      <dgm:t>
        <a:bodyPr/>
        <a:lstStyle/>
        <a:p>
          <a:endParaRPr lang="ru-RU" sz="1300"/>
        </a:p>
      </dgm:t>
    </dgm:pt>
    <dgm:pt modelId="{2DA1A5D6-EF0D-4258-9DC4-7789FEC84B44}" type="sibTrans" cxnId="{B986F129-34F5-4606-B9F3-468717093D0E}">
      <dgm:prSet/>
      <dgm:spPr/>
      <dgm:t>
        <a:bodyPr/>
        <a:lstStyle/>
        <a:p>
          <a:endParaRPr lang="ru-RU" sz="1300"/>
        </a:p>
      </dgm:t>
    </dgm:pt>
    <dgm:pt modelId="{79B258E0-4BA4-41C6-93AC-EED9A4CDC2E2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согласие на обработку персональных данных;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D2A68E32-ED6B-4E55-87AD-9DC1CD27EA09}" type="parTrans" cxnId="{DC277F1D-3F70-4BB0-BA02-D0A43B7D217E}">
      <dgm:prSet/>
      <dgm:spPr/>
      <dgm:t>
        <a:bodyPr/>
        <a:lstStyle/>
        <a:p>
          <a:endParaRPr lang="ru-RU"/>
        </a:p>
      </dgm:t>
    </dgm:pt>
    <dgm:pt modelId="{0B0DD2B2-98AE-4486-A0BF-C576A1083493}" type="sibTrans" cxnId="{DC277F1D-3F70-4BB0-BA02-D0A43B7D217E}">
      <dgm:prSet/>
      <dgm:spPr/>
      <dgm:t>
        <a:bodyPr/>
        <a:lstStyle/>
        <a:p>
          <a:endParaRPr lang="ru-RU"/>
        </a:p>
      </dgm:t>
    </dgm:pt>
    <dgm:pt modelId="{64983024-03D2-458D-B087-217DE2C8E4EA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rPr>
            <a:t>копии платежных документов, подтверждающих оплату лизинговых платежей и/или оплату первого взноса (аванса) по договору лизинга;</a:t>
          </a:r>
          <a:endParaRPr lang="ru-RU" sz="1600" b="1" dirty="0">
            <a:solidFill>
              <a:schemeClr val="tx2"/>
            </a:solidFill>
          </a:endParaRPr>
        </a:p>
      </dgm:t>
    </dgm:pt>
    <dgm:pt modelId="{67244C82-719B-4EBA-951F-52A8FEFD9CC1}" type="parTrans" cxnId="{95E16619-0213-4C73-B99F-7EAE581524A2}">
      <dgm:prSet/>
      <dgm:spPr/>
      <dgm:t>
        <a:bodyPr/>
        <a:lstStyle/>
        <a:p>
          <a:endParaRPr lang="ru-RU"/>
        </a:p>
      </dgm:t>
    </dgm:pt>
    <dgm:pt modelId="{3345AB45-9E56-434B-BD10-5E6C861C152B}" type="sibTrans" cxnId="{95E16619-0213-4C73-B99F-7EAE581524A2}">
      <dgm:prSet/>
      <dgm:spPr/>
      <dgm:t>
        <a:bodyPr/>
        <a:lstStyle/>
        <a:p>
          <a:endParaRPr lang="ru-RU"/>
        </a:p>
      </dgm:t>
    </dgm:pt>
    <dgm:pt modelId="{1E60ECCB-0CC6-4C76-96C3-DE60E494DC0B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бухгалтерские документы, подтверждающие постановку на баланс оборудования и модульные объекты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2A631588-98DC-4060-89A1-D9740D526B45}" type="parTrans" cxnId="{E2997E6E-B824-4975-AC29-79609673530F}">
      <dgm:prSet/>
      <dgm:spPr/>
      <dgm:t>
        <a:bodyPr/>
        <a:lstStyle/>
        <a:p>
          <a:endParaRPr lang="ru-RU"/>
        </a:p>
      </dgm:t>
    </dgm:pt>
    <dgm:pt modelId="{15906CAE-35B4-41CD-A915-2152B63825E1}" type="sibTrans" cxnId="{E2997E6E-B824-4975-AC29-79609673530F}">
      <dgm:prSet/>
      <dgm:spPr/>
      <dgm:t>
        <a:bodyPr/>
        <a:lstStyle/>
        <a:p>
          <a:endParaRPr lang="ru-RU"/>
        </a:p>
      </dgm:t>
    </dgm:pt>
    <dgm:pt modelId="{AFB54930-E9D3-4858-893F-C7F179BB0AA3}" type="pres">
      <dgm:prSet presAssocID="{44156040-AF98-4F2C-9909-9F2439F6F58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EC4BF7-0D4C-4066-B3D8-698B5FCBA761}" type="pres">
      <dgm:prSet presAssocID="{74020AF3-C700-4606-8917-C6A353D7963A}" presName="composite" presStyleCnt="0"/>
      <dgm:spPr/>
    </dgm:pt>
    <dgm:pt modelId="{72921721-A0EC-4A73-B6E3-C9468F37A095}" type="pres">
      <dgm:prSet presAssocID="{74020AF3-C700-4606-8917-C6A353D7963A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5854BD-EF32-4A17-BA57-F41FEA634C0E}" type="pres">
      <dgm:prSet presAssocID="{74020AF3-C700-4606-8917-C6A353D7963A}" presName="descendantText" presStyleLbl="alignAcc1" presStyleIdx="0" presStyleCnt="5" custLinFactNeighborX="-636" custLinFactNeighborY="-434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3E1297-7D51-4889-91E8-B4DC12C573BB}" type="pres">
      <dgm:prSet presAssocID="{6CFF1BD9-AE1F-4488-8B72-01186EADA6FF}" presName="sp" presStyleCnt="0"/>
      <dgm:spPr/>
    </dgm:pt>
    <dgm:pt modelId="{0353D10E-BFC2-464A-AEAD-9C80C47CD222}" type="pres">
      <dgm:prSet presAssocID="{12E26E22-71B0-4386-A84F-ABF2FF66A99F}" presName="composite" presStyleCnt="0"/>
      <dgm:spPr/>
    </dgm:pt>
    <dgm:pt modelId="{F173046B-8638-4667-B5B8-1EE4AF219C9D}" type="pres">
      <dgm:prSet presAssocID="{12E26E22-71B0-4386-A84F-ABF2FF66A99F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1FF9E5-192E-4054-8AA9-15E7DAA3929E}" type="pres">
      <dgm:prSet presAssocID="{12E26E22-71B0-4386-A84F-ABF2FF66A99F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C28F14-3303-469D-A13F-1A0923F2C940}" type="pres">
      <dgm:prSet presAssocID="{E1826C46-15A2-4345-B986-53D05F21F155}" presName="sp" presStyleCnt="0"/>
      <dgm:spPr/>
    </dgm:pt>
    <dgm:pt modelId="{99507A3B-8FD1-48B7-B75D-AB4C428C195D}" type="pres">
      <dgm:prSet presAssocID="{A8B05E70-CCF1-4080-8EEE-6873C9D4B630}" presName="composite" presStyleCnt="0"/>
      <dgm:spPr/>
    </dgm:pt>
    <dgm:pt modelId="{28958D69-0236-4117-A015-38CC5107D510}" type="pres">
      <dgm:prSet presAssocID="{A8B05E70-CCF1-4080-8EEE-6873C9D4B630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F9F58F-A74A-41A9-B278-70548A83B1A6}" type="pres">
      <dgm:prSet presAssocID="{A8B05E70-CCF1-4080-8EEE-6873C9D4B630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41B50-6CF1-4AAF-8F29-9E3708F7417D}" type="pres">
      <dgm:prSet presAssocID="{B6438016-7365-4FC0-A372-D90585B4B6EE}" presName="sp" presStyleCnt="0"/>
      <dgm:spPr/>
    </dgm:pt>
    <dgm:pt modelId="{AE58928B-C49F-441C-93A8-FD9C6EB9C1B8}" type="pres">
      <dgm:prSet presAssocID="{42147153-A6C2-4177-BA7D-2ACCC2C1B2F7}" presName="composite" presStyleCnt="0"/>
      <dgm:spPr/>
    </dgm:pt>
    <dgm:pt modelId="{E4E3BAEA-7CBA-4FA9-B812-50DC5BCD8D34}" type="pres">
      <dgm:prSet presAssocID="{42147153-A6C2-4177-BA7D-2ACCC2C1B2F7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9D90C7-7C3B-4D16-960A-6536725BE50C}" type="pres">
      <dgm:prSet presAssocID="{42147153-A6C2-4177-BA7D-2ACCC2C1B2F7}" presName="descendantText" presStyleLbl="alignAcc1" presStyleIdx="3" presStyleCnt="5" custLinFactNeighborX="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9307D3-539E-4F7A-A326-64DF3AE9B31C}" type="pres">
      <dgm:prSet presAssocID="{0C6B132F-0347-46BA-86A4-3FAFB6676411}" presName="sp" presStyleCnt="0"/>
      <dgm:spPr/>
    </dgm:pt>
    <dgm:pt modelId="{7DE23E3E-3618-4178-A00D-5C31218F31E2}" type="pres">
      <dgm:prSet presAssocID="{51CC1CDB-47BE-449A-87E7-3AFEE0132AAF}" presName="composite" presStyleCnt="0"/>
      <dgm:spPr/>
    </dgm:pt>
    <dgm:pt modelId="{932007A1-3D4E-4836-A54C-4DE44296056C}" type="pres">
      <dgm:prSet presAssocID="{51CC1CDB-47BE-449A-87E7-3AFEE0132AAF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A7A199-574B-4E96-92DC-AA66E725A7C8}" type="pres">
      <dgm:prSet presAssocID="{51CC1CDB-47BE-449A-87E7-3AFEE0132AAF}" presName="descendantText" presStyleLbl="alignAcc1" presStyleIdx="4" presStyleCnt="5" custScaleY="1203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4C1498-689E-4414-BB27-46F4EA45F44D}" type="presOf" srcId="{11B06A04-E20F-4B99-A65E-6B3CE6F3EE88}" destId="{11F9F58F-A74A-41A9-B278-70548A83B1A6}" srcOrd="0" destOrd="0" presId="urn:microsoft.com/office/officeart/2005/8/layout/chevron2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F34E0FE5-0534-4EDE-A0FE-D34A377219BB}" srcId="{42147153-A6C2-4177-BA7D-2ACCC2C1B2F7}" destId="{FED4E33F-8A12-473E-9868-92DB7640F85A}" srcOrd="0" destOrd="0" parTransId="{6A1D2E1F-E3A8-41A1-99FA-88E3C01171C1}" sibTransId="{F3459D04-40A7-4901-BD29-D386F6B34103}"/>
    <dgm:cxn modelId="{48E9C670-CB13-46D6-A836-F8990D798B45}" type="presOf" srcId="{42147153-A6C2-4177-BA7D-2ACCC2C1B2F7}" destId="{E4E3BAEA-7CBA-4FA9-B812-50DC5BCD8D34}" srcOrd="0" destOrd="0" presId="urn:microsoft.com/office/officeart/2005/8/layout/chevron2"/>
    <dgm:cxn modelId="{4E7D03A9-CD24-4461-BE73-B7829DDA61DF}" type="presOf" srcId="{168C46A8-4B60-4F2B-9814-44E78C8433D2}" destId="{97A7A199-574B-4E96-92DC-AA66E725A7C8}" srcOrd="0" destOrd="0" presId="urn:microsoft.com/office/officeart/2005/8/layout/chevron2"/>
    <dgm:cxn modelId="{91EB9600-B998-4B2E-B821-242A9BF844C5}" type="presOf" srcId="{FED4E33F-8A12-473E-9868-92DB7640F85A}" destId="{F29D90C7-7C3B-4D16-960A-6536725BE50C}" srcOrd="0" destOrd="0" presId="urn:microsoft.com/office/officeart/2005/8/layout/chevron2"/>
    <dgm:cxn modelId="{A004A0B1-F672-4307-ACC8-AE3CCFBE9313}" type="presOf" srcId="{79B258E0-4BA4-41C6-93AC-EED9A4CDC2E2}" destId="{0E5854BD-EF32-4A17-BA57-F41FEA634C0E}" srcOrd="0" destOrd="1" presId="urn:microsoft.com/office/officeart/2005/8/layout/chevron2"/>
    <dgm:cxn modelId="{471DD858-1B0F-4939-8DCB-8EE034C4446B}" type="presOf" srcId="{12E26E22-71B0-4386-A84F-ABF2FF66A99F}" destId="{F173046B-8638-4667-B5B8-1EE4AF219C9D}" srcOrd="0" destOrd="0" presId="urn:microsoft.com/office/officeart/2005/8/layout/chevron2"/>
    <dgm:cxn modelId="{5BB580C6-7AC5-40D4-83B1-09482D2F3717}" type="presOf" srcId="{CE79327D-BD76-41DC-BA05-849593B598D5}" destId="{0E5854BD-EF32-4A17-BA57-F41FEA634C0E}" srcOrd="0" destOrd="0" presId="urn:microsoft.com/office/officeart/2005/8/layout/chevron2"/>
    <dgm:cxn modelId="{B986F129-34F5-4606-B9F3-468717093D0E}" srcId="{51CC1CDB-47BE-449A-87E7-3AFEE0132AAF}" destId="{168C46A8-4B60-4F2B-9814-44E78C8433D2}" srcOrd="0" destOrd="0" parTransId="{3703F7FC-ABC5-40AE-B511-29C170271DC7}" sibTransId="{2DA1A5D6-EF0D-4258-9DC4-7789FEC84B44}"/>
    <dgm:cxn modelId="{95E16619-0213-4C73-B99F-7EAE581524A2}" srcId="{42147153-A6C2-4177-BA7D-2ACCC2C1B2F7}" destId="{64983024-03D2-458D-B087-217DE2C8E4EA}" srcOrd="1" destOrd="0" parTransId="{67244C82-719B-4EBA-951F-52A8FEFD9CC1}" sibTransId="{3345AB45-9E56-434B-BD10-5E6C861C152B}"/>
    <dgm:cxn modelId="{371418D9-0662-4CED-8815-7B11458D7A83}" type="presOf" srcId="{51CC1CDB-47BE-449A-87E7-3AFEE0132AAF}" destId="{932007A1-3D4E-4836-A54C-4DE44296056C}" srcOrd="0" destOrd="0" presId="urn:microsoft.com/office/officeart/2005/8/layout/chevron2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2D7F4CEB-5383-4EA1-8BE9-88DB7B302872}" type="presOf" srcId="{44156040-AF98-4F2C-9909-9F2439F6F588}" destId="{AFB54930-E9D3-4858-893F-C7F179BB0AA3}" srcOrd="0" destOrd="0" presId="urn:microsoft.com/office/officeart/2005/8/layout/chevron2"/>
    <dgm:cxn modelId="{24A795C4-821B-4EEE-81B8-7A492948B72C}" type="presOf" srcId="{74020AF3-C700-4606-8917-C6A353D7963A}" destId="{72921721-A0EC-4A73-B6E3-C9468F37A095}" srcOrd="0" destOrd="0" presId="urn:microsoft.com/office/officeart/2005/8/layout/chevron2"/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F35D5C1F-2B6C-4E49-955F-22C8FD2C5E3E}" type="presOf" srcId="{1E60ECCB-0CC6-4C76-96C3-DE60E494DC0B}" destId="{97A7A199-574B-4E96-92DC-AA66E725A7C8}" srcOrd="0" destOrd="1" presId="urn:microsoft.com/office/officeart/2005/8/layout/chevron2"/>
    <dgm:cxn modelId="{BEE17EB7-118A-4630-A857-88B98D009BCF}" type="presOf" srcId="{A8B05E70-CCF1-4080-8EEE-6873C9D4B630}" destId="{28958D69-0236-4117-A015-38CC5107D510}" srcOrd="0" destOrd="0" presId="urn:microsoft.com/office/officeart/2005/8/layout/chevron2"/>
    <dgm:cxn modelId="{DC277F1D-3F70-4BB0-BA02-D0A43B7D217E}" srcId="{74020AF3-C700-4606-8917-C6A353D7963A}" destId="{79B258E0-4BA4-41C6-93AC-EED9A4CDC2E2}" srcOrd="1" destOrd="0" parTransId="{D2A68E32-ED6B-4E55-87AD-9DC1CD27EA09}" sibTransId="{0B0DD2B2-98AE-4486-A0BF-C576A1083493}"/>
    <dgm:cxn modelId="{55393038-0F6B-4FED-A66A-E8703BF3959B}" srcId="{44156040-AF98-4F2C-9909-9F2439F6F588}" destId="{51CC1CDB-47BE-449A-87E7-3AFEE0132AAF}" srcOrd="4" destOrd="0" parTransId="{88AFAF35-3E03-42AF-884C-BBD42011AE89}" sibTransId="{0BBD6006-8CEE-4397-B801-6505170D0CA9}"/>
    <dgm:cxn modelId="{821F939B-7BD4-4E8C-A6C0-61ABB032FEFE}" srcId="{A8B05E70-CCF1-4080-8EEE-6873C9D4B630}" destId="{11B06A04-E20F-4B99-A65E-6B3CE6F3EE88}" srcOrd="0" destOrd="0" parTransId="{EF763961-1546-4F7B-9F1B-8CE60987FDAC}" sibTransId="{5B674E6E-537A-49A8-BD41-10A445A09BCF}"/>
    <dgm:cxn modelId="{C480BAFD-AB20-43BA-B283-DC11E63E3879}" type="presOf" srcId="{27E7BDEC-C9C1-4EFA-AFD2-72A1F834E198}" destId="{E21FF9E5-192E-4054-8AA9-15E7DAA3929E}" srcOrd="0" destOrd="0" presId="urn:microsoft.com/office/officeart/2005/8/layout/chevron2"/>
    <dgm:cxn modelId="{7F556F57-582B-47CE-B9D8-AC74A494AFB8}" srcId="{74020AF3-C700-4606-8917-C6A353D7963A}" destId="{CE79327D-BD76-41DC-BA05-849593B598D5}" srcOrd="0" destOrd="0" parTransId="{10D6069B-1CAD-4687-9EB1-6FDDCC9A2E4E}" sibTransId="{E5A86E60-A2D7-48E8-B648-9576160A65EE}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978C7342-250B-4D30-A32B-B0F5C4E54CBE}" srcId="{12E26E22-71B0-4386-A84F-ABF2FF66A99F}" destId="{27E7BDEC-C9C1-4EFA-AFD2-72A1F834E198}" srcOrd="0" destOrd="0" parTransId="{F739CA28-B924-434D-97CA-7A883D904A1F}" sibTransId="{89C5F3BD-27CC-42C2-924A-39FA7AAE580A}"/>
    <dgm:cxn modelId="{31263A94-E7F8-479F-955E-257F6B5CD4EC}" type="presOf" srcId="{64983024-03D2-458D-B087-217DE2C8E4EA}" destId="{F29D90C7-7C3B-4D16-960A-6536725BE50C}" srcOrd="0" destOrd="1" presId="urn:microsoft.com/office/officeart/2005/8/layout/chevron2"/>
    <dgm:cxn modelId="{E2997E6E-B824-4975-AC29-79609673530F}" srcId="{51CC1CDB-47BE-449A-87E7-3AFEE0132AAF}" destId="{1E60ECCB-0CC6-4C76-96C3-DE60E494DC0B}" srcOrd="1" destOrd="0" parTransId="{2A631588-98DC-4060-89A1-D9740D526B45}" sibTransId="{15906CAE-35B4-41CD-A915-2152B63825E1}"/>
    <dgm:cxn modelId="{63A3B0C1-DDC5-4F4E-9587-F0A18BAE20FA}" type="presParOf" srcId="{AFB54930-E9D3-4858-893F-C7F179BB0AA3}" destId="{1BEC4BF7-0D4C-4066-B3D8-698B5FCBA761}" srcOrd="0" destOrd="0" presId="urn:microsoft.com/office/officeart/2005/8/layout/chevron2"/>
    <dgm:cxn modelId="{A226B77D-C133-46CE-B5F4-5B353FB24A93}" type="presParOf" srcId="{1BEC4BF7-0D4C-4066-B3D8-698B5FCBA761}" destId="{72921721-A0EC-4A73-B6E3-C9468F37A095}" srcOrd="0" destOrd="0" presId="urn:microsoft.com/office/officeart/2005/8/layout/chevron2"/>
    <dgm:cxn modelId="{63D5D6AD-0C70-4123-8BD7-740B91FCF4F1}" type="presParOf" srcId="{1BEC4BF7-0D4C-4066-B3D8-698B5FCBA761}" destId="{0E5854BD-EF32-4A17-BA57-F41FEA634C0E}" srcOrd="1" destOrd="0" presId="urn:microsoft.com/office/officeart/2005/8/layout/chevron2"/>
    <dgm:cxn modelId="{3C5EC150-020D-4362-8F50-735DC99D77D2}" type="presParOf" srcId="{AFB54930-E9D3-4858-893F-C7F179BB0AA3}" destId="{DB3E1297-7D51-4889-91E8-B4DC12C573BB}" srcOrd="1" destOrd="0" presId="urn:microsoft.com/office/officeart/2005/8/layout/chevron2"/>
    <dgm:cxn modelId="{342CF356-651E-4EE9-9967-B02CB86D0A46}" type="presParOf" srcId="{AFB54930-E9D3-4858-893F-C7F179BB0AA3}" destId="{0353D10E-BFC2-464A-AEAD-9C80C47CD222}" srcOrd="2" destOrd="0" presId="urn:microsoft.com/office/officeart/2005/8/layout/chevron2"/>
    <dgm:cxn modelId="{0808EDF3-0D11-4882-B62A-E6D1343FE4CA}" type="presParOf" srcId="{0353D10E-BFC2-464A-AEAD-9C80C47CD222}" destId="{F173046B-8638-4667-B5B8-1EE4AF219C9D}" srcOrd="0" destOrd="0" presId="urn:microsoft.com/office/officeart/2005/8/layout/chevron2"/>
    <dgm:cxn modelId="{82027A0C-01CF-46BA-BC0A-8F7BEA932CA9}" type="presParOf" srcId="{0353D10E-BFC2-464A-AEAD-9C80C47CD222}" destId="{E21FF9E5-192E-4054-8AA9-15E7DAA3929E}" srcOrd="1" destOrd="0" presId="urn:microsoft.com/office/officeart/2005/8/layout/chevron2"/>
    <dgm:cxn modelId="{4BAA45AA-9643-41F1-95D6-6EB3A1CF85E7}" type="presParOf" srcId="{AFB54930-E9D3-4858-893F-C7F179BB0AA3}" destId="{F2C28F14-3303-469D-A13F-1A0923F2C940}" srcOrd="3" destOrd="0" presId="urn:microsoft.com/office/officeart/2005/8/layout/chevron2"/>
    <dgm:cxn modelId="{DAEBF58A-2860-4983-989F-690937A60ED3}" type="presParOf" srcId="{AFB54930-E9D3-4858-893F-C7F179BB0AA3}" destId="{99507A3B-8FD1-48B7-B75D-AB4C428C195D}" srcOrd="4" destOrd="0" presId="urn:microsoft.com/office/officeart/2005/8/layout/chevron2"/>
    <dgm:cxn modelId="{E0FE519B-1356-4CDD-8C0E-5E8F125345FD}" type="presParOf" srcId="{99507A3B-8FD1-48B7-B75D-AB4C428C195D}" destId="{28958D69-0236-4117-A015-38CC5107D510}" srcOrd="0" destOrd="0" presId="urn:microsoft.com/office/officeart/2005/8/layout/chevron2"/>
    <dgm:cxn modelId="{C6824D95-AD15-44CB-BC54-6CB44A0A2BC1}" type="presParOf" srcId="{99507A3B-8FD1-48B7-B75D-AB4C428C195D}" destId="{11F9F58F-A74A-41A9-B278-70548A83B1A6}" srcOrd="1" destOrd="0" presId="urn:microsoft.com/office/officeart/2005/8/layout/chevron2"/>
    <dgm:cxn modelId="{97E0427B-35E2-443C-998F-5451A7D030F4}" type="presParOf" srcId="{AFB54930-E9D3-4858-893F-C7F179BB0AA3}" destId="{4E541B50-6CF1-4AAF-8F29-9E3708F7417D}" srcOrd="5" destOrd="0" presId="urn:microsoft.com/office/officeart/2005/8/layout/chevron2"/>
    <dgm:cxn modelId="{D649586D-E966-475E-B4CD-0C9B9BC57B11}" type="presParOf" srcId="{AFB54930-E9D3-4858-893F-C7F179BB0AA3}" destId="{AE58928B-C49F-441C-93A8-FD9C6EB9C1B8}" srcOrd="6" destOrd="0" presId="urn:microsoft.com/office/officeart/2005/8/layout/chevron2"/>
    <dgm:cxn modelId="{1A823382-B8E6-4E99-A26A-0CE2FC872F70}" type="presParOf" srcId="{AE58928B-C49F-441C-93A8-FD9C6EB9C1B8}" destId="{E4E3BAEA-7CBA-4FA9-B812-50DC5BCD8D34}" srcOrd="0" destOrd="0" presId="urn:microsoft.com/office/officeart/2005/8/layout/chevron2"/>
    <dgm:cxn modelId="{2C588F61-8340-48F4-8C85-5122C21B2FA4}" type="presParOf" srcId="{AE58928B-C49F-441C-93A8-FD9C6EB9C1B8}" destId="{F29D90C7-7C3B-4D16-960A-6536725BE50C}" srcOrd="1" destOrd="0" presId="urn:microsoft.com/office/officeart/2005/8/layout/chevron2"/>
    <dgm:cxn modelId="{650ADA30-B2F6-4CB6-9C6F-FF0144F4B2DA}" type="presParOf" srcId="{AFB54930-E9D3-4858-893F-C7F179BB0AA3}" destId="{CC9307D3-539E-4F7A-A326-64DF3AE9B31C}" srcOrd="7" destOrd="0" presId="urn:microsoft.com/office/officeart/2005/8/layout/chevron2"/>
    <dgm:cxn modelId="{99314AF1-237B-4411-8314-5EE7120B00E4}" type="presParOf" srcId="{AFB54930-E9D3-4858-893F-C7F179BB0AA3}" destId="{7DE23E3E-3618-4178-A00D-5C31218F31E2}" srcOrd="8" destOrd="0" presId="urn:microsoft.com/office/officeart/2005/8/layout/chevron2"/>
    <dgm:cxn modelId="{D3A52D86-D475-4F6A-BD82-4123858F1388}" type="presParOf" srcId="{7DE23E3E-3618-4178-A00D-5C31218F31E2}" destId="{932007A1-3D4E-4836-A54C-4DE44296056C}" srcOrd="0" destOrd="0" presId="urn:microsoft.com/office/officeart/2005/8/layout/chevron2"/>
    <dgm:cxn modelId="{2BA42BC6-2D11-4CD0-8F50-45109FCB778F}" type="presParOf" srcId="{7DE23E3E-3618-4178-A00D-5C31218F31E2}" destId="{97A7A199-574B-4E96-92DC-AA66E725A7C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ycle3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4020AF3-C700-4606-8917-C6A353D7963A}">
      <dgm:prSet phldrT="[Text]" custT="1"/>
      <dgm:spPr/>
      <dgm:t>
        <a:bodyPr rtlCol="0"/>
        <a:lstStyle/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1. Приказ об отборе. </a:t>
          </a:r>
        </a:p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(сайт Минэкономразвития РА)</a:t>
          </a:r>
        </a:p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не позднее 01.04.</a:t>
          </a:r>
          <a:endParaRPr lang="ru-RU" sz="1600" b="1" noProof="0" dirty="0">
            <a:solidFill>
              <a:schemeClr val="tx2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87D99D21-0B4A-4259-89FB-0E5941CB535C}" type="parTrans" cxnId="{B0E2386F-A443-4201-8130-FB9CC25AA154}">
      <dgm:prSet/>
      <dgm:spPr/>
      <dgm:t>
        <a:bodyPr rtlCol="0"/>
        <a:lstStyle/>
        <a:p>
          <a:pPr rtl="0"/>
          <a:endParaRPr lang="en-US" sz="1300"/>
        </a:p>
      </dgm:t>
    </dgm:pt>
    <dgm:pt modelId="{6CFF1BD9-AE1F-4488-8B72-01186EADA6FF}" type="sibTrans" cxnId="{B0E2386F-A443-4201-8130-FB9CC25AA154}">
      <dgm:prSet/>
      <dgm:spPr/>
      <dgm:t>
        <a:bodyPr rtlCol="0"/>
        <a:lstStyle/>
        <a:p>
          <a:pPr rtl="0"/>
          <a:endParaRPr lang="en-US" sz="1300"/>
        </a:p>
      </dgm:t>
    </dgm:pt>
    <dgm:pt modelId="{12E26E22-71B0-4386-A84F-ABF2FF66A99F}">
      <dgm:prSet phldrT="[Text]" custT="1"/>
      <dgm:spPr/>
      <dgm:t>
        <a:bodyPr rtlCol="0"/>
        <a:lstStyle/>
        <a:p>
          <a:pPr rtl="0"/>
          <a:r>
            <a:rPr lang="ru-RU" sz="1600" b="1" noProof="0" dirty="0" smtClean="0">
              <a:solidFill>
                <a:schemeClr val="tx2"/>
              </a:solidFill>
            </a:rPr>
            <a:t>2. Прием заявок. </a:t>
          </a:r>
        </a:p>
        <a:p>
          <a:pPr rtl="0"/>
          <a:r>
            <a:rPr lang="ru-RU" sz="1600" b="1" noProof="0" dirty="0" smtClean="0">
              <a:solidFill>
                <a:schemeClr val="tx2"/>
              </a:solidFill>
            </a:rPr>
            <a:t>не менее 10 календарных дней.  </a:t>
          </a:r>
        </a:p>
        <a:p>
          <a:pPr rtl="0"/>
          <a:r>
            <a:rPr lang="ru-RU" sz="1600" b="1" noProof="0" dirty="0" err="1" smtClean="0">
              <a:solidFill>
                <a:schemeClr val="tx2"/>
              </a:solidFill>
            </a:rPr>
            <a:t>Каб</a:t>
          </a:r>
          <a:r>
            <a:rPr lang="ru-RU" sz="1600" b="1" noProof="0" dirty="0" smtClean="0">
              <a:solidFill>
                <a:schemeClr val="tx2"/>
              </a:solidFill>
            </a:rPr>
            <a:t>. № 209</a:t>
          </a:r>
        </a:p>
        <a:p>
          <a:pPr rtl="0"/>
          <a:r>
            <a:rPr lang="ru-RU" sz="1600" b="1" noProof="0" dirty="0" smtClean="0">
              <a:solidFill>
                <a:schemeClr val="tx2"/>
              </a:solidFill>
            </a:rPr>
            <a:t>2-55-38</a:t>
          </a:r>
          <a:endParaRPr lang="ru-RU" sz="1600" b="1" noProof="0" dirty="0">
            <a:solidFill>
              <a:schemeClr val="tx2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3A6CB3CB-0F71-4CA8-93AA-0E3E3D59D313}" type="parTrans" cxnId="{937639B3-2352-48E4-A96B-F63DF2119D92}">
      <dgm:prSet/>
      <dgm:spPr/>
      <dgm:t>
        <a:bodyPr rtlCol="0"/>
        <a:lstStyle/>
        <a:p>
          <a:pPr rtl="0"/>
          <a:endParaRPr lang="en-US" sz="1300"/>
        </a:p>
      </dgm:t>
    </dgm:pt>
    <dgm:pt modelId="{E1826C46-15A2-4345-B986-53D05F21F155}" type="sibTrans" cxnId="{937639B3-2352-48E4-A96B-F63DF2119D92}">
      <dgm:prSet/>
      <dgm:spPr/>
      <dgm:t>
        <a:bodyPr rtlCol="0"/>
        <a:lstStyle/>
        <a:p>
          <a:pPr rtl="0"/>
          <a:endParaRPr lang="en-US" sz="1300"/>
        </a:p>
      </dgm:t>
    </dgm:pt>
    <dgm:pt modelId="{A8B05E70-CCF1-4080-8EEE-6873C9D4B630}">
      <dgm:prSet phldrT="[Text]" custT="1"/>
      <dgm:spPr/>
      <dgm:t>
        <a:bodyPr rtlCol="0"/>
        <a:lstStyle/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3. Рассмотрение заявок</a:t>
          </a:r>
        </a:p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 14 рабочих дней. </a:t>
          </a:r>
          <a:endParaRPr lang="ru-RU" sz="1600" b="1" noProof="0" dirty="0">
            <a:solidFill>
              <a:schemeClr val="tx2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11D1F3D3-0002-4131-9F84-22FBF8692DA9}" type="parTrans" cxnId="{B8B909D0-D4F6-48D4-81DA-A58F34AE3646}">
      <dgm:prSet/>
      <dgm:spPr/>
      <dgm:t>
        <a:bodyPr rtlCol="0"/>
        <a:lstStyle/>
        <a:p>
          <a:pPr rtl="0"/>
          <a:endParaRPr lang="en-US" sz="1300"/>
        </a:p>
      </dgm:t>
    </dgm:pt>
    <dgm:pt modelId="{B6438016-7365-4FC0-A372-D90585B4B6EE}" type="sibTrans" cxnId="{B8B909D0-D4F6-48D4-81DA-A58F34AE3646}">
      <dgm:prSet/>
      <dgm:spPr/>
      <dgm:t>
        <a:bodyPr rtlCol="0"/>
        <a:lstStyle/>
        <a:p>
          <a:pPr rtl="0"/>
          <a:endParaRPr lang="en-US" sz="1300"/>
        </a:p>
      </dgm:t>
    </dgm:pt>
    <dgm:pt modelId="{42147153-A6C2-4177-BA7D-2ACCC2C1B2F7}">
      <dgm:prSet phldrT="[Text]" custT="1"/>
      <dgm:spPr/>
      <dgm:t>
        <a:bodyPr rtlCol="0"/>
        <a:lstStyle/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4. Заседание Конкурсной комиссии. </a:t>
          </a:r>
        </a:p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Решение:</a:t>
          </a:r>
        </a:p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 о предоставлении субсидии; </a:t>
          </a:r>
        </a:p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об отказе </a:t>
          </a:r>
          <a:r>
            <a:rPr lang="ru-RU" sz="1600" b="1" noProof="0" dirty="0" smtClean="0">
              <a:solidFill>
                <a:schemeClr val="tx2"/>
              </a:solidFill>
            </a:rPr>
            <a:t>в предоставлении субсидии</a:t>
          </a:r>
          <a:endParaRPr lang="ru-RU" sz="1600" b="1" noProof="0" dirty="0">
            <a:solidFill>
              <a:schemeClr val="tx2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C6F68745-4C20-4204-96A6-585691399C14}" type="parTrans" cxnId="{777DC3C6-D336-4C94-A624-E5582A07ECAA}">
      <dgm:prSet/>
      <dgm:spPr/>
      <dgm:t>
        <a:bodyPr rtlCol="0"/>
        <a:lstStyle/>
        <a:p>
          <a:pPr rtl="0"/>
          <a:endParaRPr lang="en-US" sz="1300"/>
        </a:p>
      </dgm:t>
    </dgm:pt>
    <dgm:pt modelId="{0C6B132F-0347-46BA-86A4-3FAFB6676411}" type="sibTrans" cxnId="{777DC3C6-D336-4C94-A624-E5582A07ECAA}">
      <dgm:prSet/>
      <dgm:spPr/>
      <dgm:t>
        <a:bodyPr rtlCol="0"/>
        <a:lstStyle/>
        <a:p>
          <a:pPr rtl="0"/>
          <a:endParaRPr lang="en-US" sz="1300"/>
        </a:p>
      </dgm:t>
    </dgm:pt>
    <dgm:pt modelId="{51CC1CDB-47BE-449A-87E7-3AFEE0132AAF}">
      <dgm:prSet phldrT="[Text]" custT="1"/>
      <dgm:spPr/>
      <dgm:t>
        <a:bodyPr rtlCol="0"/>
        <a:lstStyle/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5. Министерство формирует проект Соглашения. </a:t>
          </a:r>
        </a:p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5 рабочих дней </a:t>
          </a:r>
        </a:p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со дня принятия Решения о предоставлении субсидии.</a:t>
          </a:r>
          <a:endParaRPr lang="ru-RU" sz="1600" b="1" noProof="0" dirty="0">
            <a:solidFill>
              <a:schemeClr val="tx2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88AFAF35-3E03-42AF-884C-BBD42011AE89}" type="parTrans" cxnId="{55393038-0F6B-4FED-A66A-E8703BF3959B}">
      <dgm:prSet/>
      <dgm:spPr/>
      <dgm:t>
        <a:bodyPr/>
        <a:lstStyle/>
        <a:p>
          <a:endParaRPr lang="ru-RU" sz="1300"/>
        </a:p>
      </dgm:t>
    </dgm:pt>
    <dgm:pt modelId="{0BBD6006-8CEE-4397-B801-6505170D0CA9}" type="sibTrans" cxnId="{55393038-0F6B-4FED-A66A-E8703BF3959B}">
      <dgm:prSet/>
      <dgm:spPr/>
      <dgm:t>
        <a:bodyPr/>
        <a:lstStyle/>
        <a:p>
          <a:endParaRPr lang="ru-RU" sz="1300"/>
        </a:p>
      </dgm:t>
    </dgm:pt>
    <dgm:pt modelId="{CE79327D-BD76-41DC-BA05-849593B598D5}">
      <dgm:prSet custT="1"/>
      <dgm:spPr/>
      <dgm:t>
        <a:bodyPr/>
        <a:lstStyle/>
        <a:p>
          <a:pPr algn="l"/>
          <a:endParaRPr lang="ru-RU" sz="1300" dirty="0"/>
        </a:p>
      </dgm:t>
    </dgm:pt>
    <dgm:pt modelId="{10D6069B-1CAD-4687-9EB1-6FDDCC9A2E4E}" type="parTrans" cxnId="{7F556F57-582B-47CE-B9D8-AC74A494AFB8}">
      <dgm:prSet/>
      <dgm:spPr/>
      <dgm:t>
        <a:bodyPr/>
        <a:lstStyle/>
        <a:p>
          <a:endParaRPr lang="ru-RU" sz="1300"/>
        </a:p>
      </dgm:t>
    </dgm:pt>
    <dgm:pt modelId="{E5A86E60-A2D7-48E8-B648-9576160A65EE}" type="sibTrans" cxnId="{7F556F57-582B-47CE-B9D8-AC74A494AFB8}">
      <dgm:prSet/>
      <dgm:spPr/>
      <dgm:t>
        <a:bodyPr/>
        <a:lstStyle/>
        <a:p>
          <a:endParaRPr lang="ru-RU" sz="1300"/>
        </a:p>
      </dgm:t>
    </dgm:pt>
    <dgm:pt modelId="{11B06A04-E20F-4B99-A65E-6B3CE6F3EE88}">
      <dgm:prSet custT="1"/>
      <dgm:spPr/>
      <dgm:t>
        <a:bodyPr/>
        <a:lstStyle/>
        <a:p>
          <a:pPr algn="l"/>
          <a:endParaRPr lang="ru-RU" sz="1600" dirty="0">
            <a:solidFill>
              <a:schemeClr val="tx2"/>
            </a:solidFill>
          </a:endParaRPr>
        </a:p>
      </dgm:t>
    </dgm:pt>
    <dgm:pt modelId="{EF763961-1546-4F7B-9F1B-8CE60987FDAC}" type="parTrans" cxnId="{821F939B-7BD4-4E8C-A6C0-61ABB032FEFE}">
      <dgm:prSet/>
      <dgm:spPr/>
      <dgm:t>
        <a:bodyPr/>
        <a:lstStyle/>
        <a:p>
          <a:endParaRPr lang="ru-RU" sz="1300"/>
        </a:p>
      </dgm:t>
    </dgm:pt>
    <dgm:pt modelId="{5B674E6E-537A-49A8-BD41-10A445A09BCF}" type="sibTrans" cxnId="{821F939B-7BD4-4E8C-A6C0-61ABB032FEFE}">
      <dgm:prSet/>
      <dgm:spPr/>
      <dgm:t>
        <a:bodyPr/>
        <a:lstStyle/>
        <a:p>
          <a:endParaRPr lang="ru-RU" sz="1300"/>
        </a:p>
      </dgm:t>
    </dgm:pt>
    <dgm:pt modelId="{FED4E33F-8A12-473E-9868-92DB7640F85A}">
      <dgm:prSet custT="1"/>
      <dgm:spPr/>
      <dgm:t>
        <a:bodyPr/>
        <a:lstStyle/>
        <a:p>
          <a:pPr algn="l"/>
          <a:endParaRPr lang="ru-RU" sz="1300" dirty="0">
            <a:solidFill>
              <a:schemeClr val="tx2"/>
            </a:solidFill>
          </a:endParaRPr>
        </a:p>
      </dgm:t>
    </dgm:pt>
    <dgm:pt modelId="{6A1D2E1F-E3A8-41A1-99FA-88E3C01171C1}" type="parTrans" cxnId="{F34E0FE5-0534-4EDE-A0FE-D34A377219BB}">
      <dgm:prSet/>
      <dgm:spPr/>
      <dgm:t>
        <a:bodyPr/>
        <a:lstStyle/>
        <a:p>
          <a:endParaRPr lang="ru-RU" sz="1300"/>
        </a:p>
      </dgm:t>
    </dgm:pt>
    <dgm:pt modelId="{F3459D04-40A7-4901-BD29-D386F6B34103}" type="sibTrans" cxnId="{F34E0FE5-0534-4EDE-A0FE-D34A377219BB}">
      <dgm:prSet/>
      <dgm:spPr/>
      <dgm:t>
        <a:bodyPr/>
        <a:lstStyle/>
        <a:p>
          <a:endParaRPr lang="ru-RU" sz="1300"/>
        </a:p>
      </dgm:t>
    </dgm:pt>
    <dgm:pt modelId="{F5495F96-EFAE-4FD4-B2FC-1D4801AD038B}">
      <dgm:prSet custT="1"/>
      <dgm:spPr/>
      <dgm:t>
        <a:bodyPr/>
        <a:lstStyle/>
        <a:p>
          <a:pPr algn="l"/>
          <a:r>
            <a:rPr lang="ru-RU" sz="1300" dirty="0" smtClean="0"/>
            <a:t> </a:t>
          </a:r>
          <a:endParaRPr lang="ru-RU" sz="1300" dirty="0"/>
        </a:p>
      </dgm:t>
    </dgm:pt>
    <dgm:pt modelId="{47F0DDD5-148E-435F-AE69-61F389CA339C}" type="parTrans" cxnId="{50BE4FBF-80FB-4868-ADA8-002CB3685D89}">
      <dgm:prSet/>
      <dgm:spPr/>
      <dgm:t>
        <a:bodyPr/>
        <a:lstStyle/>
        <a:p>
          <a:endParaRPr lang="ru-RU" sz="1300"/>
        </a:p>
      </dgm:t>
    </dgm:pt>
    <dgm:pt modelId="{5F5FBB70-CB7C-4EDB-AC57-EB3E834ACFC2}" type="sibTrans" cxnId="{50BE4FBF-80FB-4868-ADA8-002CB3685D89}">
      <dgm:prSet/>
      <dgm:spPr/>
      <dgm:t>
        <a:bodyPr/>
        <a:lstStyle/>
        <a:p>
          <a:endParaRPr lang="ru-RU" sz="1300"/>
        </a:p>
      </dgm:t>
    </dgm:pt>
    <dgm:pt modelId="{9324A499-D2B4-4897-939E-8694C05585CA}">
      <dgm:prSet phldrT="[Text]" custT="1"/>
      <dgm:spPr/>
      <dgm:t>
        <a:bodyPr rtlCol="0"/>
        <a:lstStyle/>
        <a:p>
          <a:pPr rtl="0"/>
          <a:r>
            <a:rPr lang="ru-RU" sz="1600" b="1" noProof="0" dirty="0" smtClean="0">
              <a:solidFill>
                <a:schemeClr val="tx2"/>
              </a:solidFill>
            </a:rPr>
            <a:t>6. Подписание Соглашения. </a:t>
          </a:r>
        </a:p>
        <a:p>
          <a:pPr rtl="0"/>
          <a:r>
            <a:rPr lang="ru-RU" sz="1600" b="1" noProof="0" dirty="0" smtClean="0">
              <a:solidFill>
                <a:schemeClr val="tx2"/>
              </a:solidFill>
            </a:rPr>
            <a:t>(не более 3 </a:t>
          </a:r>
          <a:r>
            <a:rPr lang="ru-RU" sz="1600" b="1" noProof="0" dirty="0" err="1" smtClean="0">
              <a:solidFill>
                <a:schemeClr val="tx2"/>
              </a:solidFill>
            </a:rPr>
            <a:t>к.д</a:t>
          </a:r>
          <a:r>
            <a:rPr lang="ru-RU" sz="1600" b="1" noProof="0" dirty="0" smtClean="0">
              <a:solidFill>
                <a:schemeClr val="tx2"/>
              </a:solidFill>
            </a:rPr>
            <a:t>. со дня получения)</a:t>
          </a:r>
          <a:r>
            <a:rPr lang="ru-RU" sz="2500" b="1" noProof="0" dirty="0" smtClean="0">
              <a:solidFill>
                <a:schemeClr val="tx2"/>
              </a:solidFill>
            </a:rPr>
            <a:t> </a:t>
          </a:r>
          <a:endParaRPr lang="ru-RU" sz="2500" b="1" noProof="0" dirty="0">
            <a:solidFill>
              <a:schemeClr val="tx2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7AF64BC0-97CD-4846-B8DE-39C4844780CD}" type="parTrans" cxnId="{A1A7FC26-E080-49C5-8815-B296014D387E}">
      <dgm:prSet/>
      <dgm:spPr/>
      <dgm:t>
        <a:bodyPr/>
        <a:lstStyle/>
        <a:p>
          <a:endParaRPr lang="ru-RU"/>
        </a:p>
      </dgm:t>
    </dgm:pt>
    <dgm:pt modelId="{7B88CCF4-AB55-4475-ACA9-7B9CF689C0EF}" type="sibTrans" cxnId="{A1A7FC26-E080-49C5-8815-B296014D387E}">
      <dgm:prSet/>
      <dgm:spPr/>
      <dgm:t>
        <a:bodyPr/>
        <a:lstStyle/>
        <a:p>
          <a:endParaRPr lang="ru-RU"/>
        </a:p>
      </dgm:t>
    </dgm:pt>
    <dgm:pt modelId="{2ADAB07C-9315-42D6-847F-79E2E14EE229}">
      <dgm:prSet phldrT="[Text]" custT="1"/>
      <dgm:spPr/>
      <dgm:t>
        <a:bodyPr rtlCol="0"/>
        <a:lstStyle/>
        <a:p>
          <a:pPr algn="ctr" rtl="0"/>
          <a:r>
            <a:rPr lang="ru-RU" sz="1600" b="1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8. Ежеквартально до 10 числа месяца </a:t>
          </a:r>
        </a:p>
        <a:p>
          <a:pPr algn="ctr" rtl="0"/>
          <a:r>
            <a:rPr lang="ru-RU" sz="1600" b="1" u="none" strike="noStrike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  <a:hlinkClick xmlns:r="http://schemas.openxmlformats.org/officeDocument/2006/relationships" r:id="rId1" action="ppaction://hlinkfile" tooltip="ОТЧЕТ"/>
            </a:rPr>
            <a:t>отчет</a:t>
          </a:r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 о достижении значений показателя результативности использования субсидии</a:t>
          </a:r>
          <a:endParaRPr lang="ru-RU" sz="1600" b="1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8F0F801E-9C7C-4F3C-AFD4-D0FBB5483267}" type="parTrans" cxnId="{806768E7-F3F3-48C2-BCA0-C99995F647CD}">
      <dgm:prSet/>
      <dgm:spPr/>
      <dgm:t>
        <a:bodyPr/>
        <a:lstStyle/>
        <a:p>
          <a:endParaRPr lang="ru-RU"/>
        </a:p>
      </dgm:t>
    </dgm:pt>
    <dgm:pt modelId="{9B192B59-83FB-4E28-822A-93E529B3F24B}" type="sibTrans" cxnId="{806768E7-F3F3-48C2-BCA0-C99995F647CD}">
      <dgm:prSet/>
      <dgm:spPr/>
      <dgm:t>
        <a:bodyPr/>
        <a:lstStyle/>
        <a:p>
          <a:endParaRPr lang="ru-RU"/>
        </a:p>
      </dgm:t>
    </dgm:pt>
    <dgm:pt modelId="{63F31201-CCA1-46BE-8109-ECD7D6874497}">
      <dgm:prSet/>
      <dgm:spPr/>
      <dgm:t>
        <a:bodyPr/>
        <a:lstStyle/>
        <a:p>
          <a:pPr algn="l"/>
          <a:endParaRPr lang="ru-RU" sz="900" dirty="0">
            <a:solidFill>
              <a:schemeClr val="tx2"/>
            </a:solidFill>
          </a:endParaRPr>
        </a:p>
      </dgm:t>
    </dgm:pt>
    <dgm:pt modelId="{5FA5D9F3-2ECC-4A46-ADCD-1380F1B0A0FD}" type="parTrans" cxnId="{84A3981C-F362-44D8-AF1E-4AE7C622BDB3}">
      <dgm:prSet/>
      <dgm:spPr/>
      <dgm:t>
        <a:bodyPr/>
        <a:lstStyle/>
        <a:p>
          <a:endParaRPr lang="ru-RU"/>
        </a:p>
      </dgm:t>
    </dgm:pt>
    <dgm:pt modelId="{BD16A1DA-5260-428D-A940-871ABF9058B2}" type="sibTrans" cxnId="{84A3981C-F362-44D8-AF1E-4AE7C622BDB3}">
      <dgm:prSet/>
      <dgm:spPr/>
      <dgm:t>
        <a:bodyPr/>
        <a:lstStyle/>
        <a:p>
          <a:endParaRPr lang="ru-RU"/>
        </a:p>
      </dgm:t>
    </dgm:pt>
    <dgm:pt modelId="{5BEE039B-93FB-4467-B4DB-E14FF59B9C24}">
      <dgm:prSet phldrT="[Text]" custT="1"/>
      <dgm:spPr/>
      <dgm:t>
        <a:bodyPr rtlCol="0"/>
        <a:lstStyle/>
        <a:p>
          <a:pPr rtl="0"/>
          <a:r>
            <a:rPr lang="ru-RU" sz="1600" b="1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7. Перечисление субсидии на р/с</a:t>
          </a:r>
          <a:endParaRPr lang="ru-RU" sz="1600" b="1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373F667A-2F68-4866-893A-560E81DE248B}" type="parTrans" cxnId="{F47C8134-D814-4619-A74D-A6952EA8A619}">
      <dgm:prSet/>
      <dgm:spPr/>
      <dgm:t>
        <a:bodyPr/>
        <a:lstStyle/>
        <a:p>
          <a:endParaRPr lang="ru-RU"/>
        </a:p>
      </dgm:t>
    </dgm:pt>
    <dgm:pt modelId="{1BF95679-329B-4469-BA49-37A0BA98CCA8}" type="sibTrans" cxnId="{F47C8134-D814-4619-A74D-A6952EA8A619}">
      <dgm:prSet/>
      <dgm:spPr/>
      <dgm:t>
        <a:bodyPr/>
        <a:lstStyle/>
        <a:p>
          <a:endParaRPr lang="ru-RU"/>
        </a:p>
      </dgm:t>
    </dgm:pt>
    <dgm:pt modelId="{C0E4014E-123D-468B-A17A-3863E1496D5C}" type="pres">
      <dgm:prSet presAssocID="{44156040-AF98-4F2C-9909-9F2439F6F58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2FE431-3077-48BE-9110-164DB7BC5832}" type="pres">
      <dgm:prSet presAssocID="{44156040-AF98-4F2C-9909-9F2439F6F588}" presName="cycle" presStyleCnt="0"/>
      <dgm:spPr/>
    </dgm:pt>
    <dgm:pt modelId="{12346F8A-EABE-465B-86BF-91BECF9DFFAC}" type="pres">
      <dgm:prSet presAssocID="{74020AF3-C700-4606-8917-C6A353D7963A}" presName="nodeFirstNode" presStyleLbl="node1" presStyleIdx="0" presStyleCnt="8" custAng="0" custScaleX="184968" custScaleY="163658" custRadScaleRad="91469" custRadScaleInc="-129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8B1336-D84F-49DB-AD42-5E24748B1B6C}" type="pres">
      <dgm:prSet presAssocID="{6CFF1BD9-AE1F-4488-8B72-01186EADA6FF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CB9854B7-3722-4D55-A2D0-EFBE8CCA4708}" type="pres">
      <dgm:prSet presAssocID="{12E26E22-71B0-4386-A84F-ABF2FF66A99F}" presName="nodeFollowingNodes" presStyleLbl="node1" presStyleIdx="1" presStyleCnt="8" custScaleX="140976" custScaleY="227129" custRadScaleRad="163063" custRadScaleInc="454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128C5E-1DF5-4678-BA54-DA049CC955FA}" type="pres">
      <dgm:prSet presAssocID="{A8B05E70-CCF1-4080-8EEE-6873C9D4B630}" presName="nodeFollowingNodes" presStyleLbl="node1" presStyleIdx="2" presStyleCnt="8" custScaleX="171544" custScaleY="124834" custRadScaleRad="174193" custRadScaleInc="-38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978E9B-DAE5-42C7-809F-7CD3BF395B69}" type="pres">
      <dgm:prSet presAssocID="{42147153-A6C2-4177-BA7D-2ACCC2C1B2F7}" presName="nodeFollowingNodes" presStyleLbl="node1" presStyleIdx="3" presStyleCnt="8" custScaleX="214623" custScaleY="232047" custRadScaleRad="112673" custRadScaleInc="-13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9BF92A-1BE2-4AC8-B6C6-F4C70E509F4F}" type="pres">
      <dgm:prSet presAssocID="{51CC1CDB-47BE-449A-87E7-3AFEE0132AAF}" presName="nodeFollowingNodes" presStyleLbl="node1" presStyleIdx="4" presStyleCnt="8" custScaleX="238575" custScaleY="204498" custRadScaleRad="135991" custRadScaleInc="1513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AF91D1-58E5-41EA-93C4-B860B78DDDCE}" type="pres">
      <dgm:prSet presAssocID="{9324A499-D2B4-4897-939E-8694C05585CA}" presName="nodeFollowingNodes" presStyleLbl="node1" presStyleIdx="5" presStyleCnt="8" custScaleX="164543" custScaleY="147589" custRadScaleRad="167362" custRadScaleInc="1168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C4F6D9-53E8-4582-AFDC-AD6AF5D82270}" type="pres">
      <dgm:prSet presAssocID="{2ADAB07C-9315-42D6-847F-79E2E14EE229}" presName="nodeFollowingNodes" presStyleLbl="node1" presStyleIdx="6" presStyleCnt="8" custScaleX="166855" custScaleY="251514" custRadScaleRad="17036" custRadScaleInc="1408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7080D9-263B-4697-95ED-AC736CF3EA45}" type="pres">
      <dgm:prSet presAssocID="{5BEE039B-93FB-4467-B4DB-E14FF59B9C24}" presName="nodeFollowingNodes" presStyleLbl="node1" presStyleIdx="7" presStyleCnt="8" custScaleX="135835" custScaleY="147589" custRadScaleRad="159716" custRadScaleInc="-418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E22A746E-6470-4095-8B7A-5DAC3D60B0B9}" type="presOf" srcId="{2ADAB07C-9315-42D6-847F-79E2E14EE229}" destId="{0CC4F6D9-53E8-4582-AFDC-AD6AF5D82270}" srcOrd="0" destOrd="0" presId="urn:microsoft.com/office/officeart/2005/8/layout/cycle3"/>
    <dgm:cxn modelId="{B507BBF7-D97D-4871-8015-5E63AE685069}" type="presOf" srcId="{12E26E22-71B0-4386-A84F-ABF2FF66A99F}" destId="{CB9854B7-3722-4D55-A2D0-EFBE8CCA4708}" srcOrd="0" destOrd="0" presId="urn:microsoft.com/office/officeart/2005/8/layout/cycle3"/>
    <dgm:cxn modelId="{022AFE91-9CE3-4394-9012-14715FFB41B6}" type="presOf" srcId="{51CC1CDB-47BE-449A-87E7-3AFEE0132AAF}" destId="{8D9BF92A-1BE2-4AC8-B6C6-F4C70E509F4F}" srcOrd="0" destOrd="0" presId="urn:microsoft.com/office/officeart/2005/8/layout/cycle3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7F556F57-582B-47CE-B9D8-AC74A494AFB8}" srcId="{74020AF3-C700-4606-8917-C6A353D7963A}" destId="{CE79327D-BD76-41DC-BA05-849593B598D5}" srcOrd="0" destOrd="0" parTransId="{10D6069B-1CAD-4687-9EB1-6FDDCC9A2E4E}" sibTransId="{E5A86E60-A2D7-48E8-B648-9576160A65EE}"/>
    <dgm:cxn modelId="{06DD8BB4-0951-45AE-94BA-3DA565332E3C}" type="presOf" srcId="{11B06A04-E20F-4B99-A65E-6B3CE6F3EE88}" destId="{30128C5E-1DF5-4678-BA54-DA049CC955FA}" srcOrd="0" destOrd="1" presId="urn:microsoft.com/office/officeart/2005/8/layout/cycle3"/>
    <dgm:cxn modelId="{84A3981C-F362-44D8-AF1E-4AE7C622BDB3}" srcId="{2ADAB07C-9315-42D6-847F-79E2E14EE229}" destId="{63F31201-CCA1-46BE-8109-ECD7D6874497}" srcOrd="0" destOrd="0" parTransId="{5FA5D9F3-2ECC-4A46-ADCD-1380F1B0A0FD}" sibTransId="{BD16A1DA-5260-428D-A940-871ABF9058B2}"/>
    <dgm:cxn modelId="{E045118C-F3C8-4E3C-A2CA-769C86F70982}" type="presOf" srcId="{74020AF3-C700-4606-8917-C6A353D7963A}" destId="{12346F8A-EABE-465B-86BF-91BECF9DFFAC}" srcOrd="0" destOrd="0" presId="urn:microsoft.com/office/officeart/2005/8/layout/cycle3"/>
    <dgm:cxn modelId="{5A768080-067B-4D10-9D3F-D9B293582E8B}" type="presOf" srcId="{A8B05E70-CCF1-4080-8EEE-6873C9D4B630}" destId="{30128C5E-1DF5-4678-BA54-DA049CC955FA}" srcOrd="0" destOrd="0" presId="urn:microsoft.com/office/officeart/2005/8/layout/cycle3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806768E7-F3F3-48C2-BCA0-C99995F647CD}" srcId="{44156040-AF98-4F2C-9909-9F2439F6F588}" destId="{2ADAB07C-9315-42D6-847F-79E2E14EE229}" srcOrd="6" destOrd="0" parTransId="{8F0F801E-9C7C-4F3C-AFD4-D0FBB5483267}" sibTransId="{9B192B59-83FB-4E28-822A-93E529B3F24B}"/>
    <dgm:cxn modelId="{DDC3C948-F20E-43F6-99E5-42DE2742AB7B}" type="presOf" srcId="{44156040-AF98-4F2C-9909-9F2439F6F588}" destId="{C0E4014E-123D-468B-A17A-3863E1496D5C}" srcOrd="0" destOrd="0" presId="urn:microsoft.com/office/officeart/2005/8/layout/cycle3"/>
    <dgm:cxn modelId="{F47C8134-D814-4619-A74D-A6952EA8A619}" srcId="{44156040-AF98-4F2C-9909-9F2439F6F588}" destId="{5BEE039B-93FB-4467-B4DB-E14FF59B9C24}" srcOrd="7" destOrd="0" parTransId="{373F667A-2F68-4866-893A-560E81DE248B}" sibTransId="{1BF95679-329B-4469-BA49-37A0BA98CCA8}"/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660FFEFC-FDF3-4E06-89ED-A29CB4DF49F8}" type="presOf" srcId="{6CFF1BD9-AE1F-4488-8B72-01186EADA6FF}" destId="{D98B1336-D84F-49DB-AD42-5E24748B1B6C}" srcOrd="0" destOrd="0" presId="urn:microsoft.com/office/officeart/2005/8/layout/cycle3"/>
    <dgm:cxn modelId="{821F939B-7BD4-4E8C-A6C0-61ABB032FEFE}" srcId="{A8B05E70-CCF1-4080-8EEE-6873C9D4B630}" destId="{11B06A04-E20F-4B99-A65E-6B3CE6F3EE88}" srcOrd="0" destOrd="0" parTransId="{EF763961-1546-4F7B-9F1B-8CE60987FDAC}" sibTransId="{5B674E6E-537A-49A8-BD41-10A445A09BCF}"/>
    <dgm:cxn modelId="{E2A74534-68A8-406C-B721-BF5C5B40F82D}" type="presOf" srcId="{F5495F96-EFAE-4FD4-B2FC-1D4801AD038B}" destId="{8D9BF92A-1BE2-4AC8-B6C6-F4C70E509F4F}" srcOrd="0" destOrd="1" presId="urn:microsoft.com/office/officeart/2005/8/layout/cycle3"/>
    <dgm:cxn modelId="{50BE4FBF-80FB-4868-ADA8-002CB3685D89}" srcId="{51CC1CDB-47BE-449A-87E7-3AFEE0132AAF}" destId="{F5495F96-EFAE-4FD4-B2FC-1D4801AD038B}" srcOrd="0" destOrd="0" parTransId="{47F0DDD5-148E-435F-AE69-61F389CA339C}" sibTransId="{5F5FBB70-CB7C-4EDB-AC57-EB3E834ACFC2}"/>
    <dgm:cxn modelId="{55393038-0F6B-4FED-A66A-E8703BF3959B}" srcId="{44156040-AF98-4F2C-9909-9F2439F6F588}" destId="{51CC1CDB-47BE-449A-87E7-3AFEE0132AAF}" srcOrd="4" destOrd="0" parTransId="{88AFAF35-3E03-42AF-884C-BBD42011AE89}" sibTransId="{0BBD6006-8CEE-4397-B801-6505170D0CA9}"/>
    <dgm:cxn modelId="{A963BFF5-90A6-40ED-8925-570CC95B46AA}" type="presOf" srcId="{CE79327D-BD76-41DC-BA05-849593B598D5}" destId="{12346F8A-EABE-465B-86BF-91BECF9DFFAC}" srcOrd="0" destOrd="1" presId="urn:microsoft.com/office/officeart/2005/8/layout/cycle3"/>
    <dgm:cxn modelId="{FA3363D8-5B29-4818-92F5-3E52ED20A0F8}" type="presOf" srcId="{63F31201-CCA1-46BE-8109-ECD7D6874497}" destId="{0CC4F6D9-53E8-4582-AFDC-AD6AF5D82270}" srcOrd="0" destOrd="1" presId="urn:microsoft.com/office/officeart/2005/8/layout/cycle3"/>
    <dgm:cxn modelId="{F34E0FE5-0534-4EDE-A0FE-D34A377219BB}" srcId="{42147153-A6C2-4177-BA7D-2ACCC2C1B2F7}" destId="{FED4E33F-8A12-473E-9868-92DB7640F85A}" srcOrd="0" destOrd="0" parTransId="{6A1D2E1F-E3A8-41A1-99FA-88E3C01171C1}" sibTransId="{F3459D04-40A7-4901-BD29-D386F6B34103}"/>
    <dgm:cxn modelId="{D856694C-A3D1-4148-815C-891D4EC3327B}" type="presOf" srcId="{9324A499-D2B4-4897-939E-8694C05585CA}" destId="{22AF91D1-58E5-41EA-93C4-B860B78DDDCE}" srcOrd="0" destOrd="0" presId="urn:microsoft.com/office/officeart/2005/8/layout/cycle3"/>
    <dgm:cxn modelId="{A1A7FC26-E080-49C5-8815-B296014D387E}" srcId="{44156040-AF98-4F2C-9909-9F2439F6F588}" destId="{9324A499-D2B4-4897-939E-8694C05585CA}" srcOrd="5" destOrd="0" parTransId="{7AF64BC0-97CD-4846-B8DE-39C4844780CD}" sibTransId="{7B88CCF4-AB55-4475-ACA9-7B9CF689C0EF}"/>
    <dgm:cxn modelId="{AAA8ABFB-DEE8-47E7-BCDD-D4D921888131}" type="presOf" srcId="{FED4E33F-8A12-473E-9868-92DB7640F85A}" destId="{27978E9B-DAE5-42C7-809F-7CD3BF395B69}" srcOrd="0" destOrd="1" presId="urn:microsoft.com/office/officeart/2005/8/layout/cycle3"/>
    <dgm:cxn modelId="{CC83B609-1D67-4CA1-9248-DEAEEE5DBE35}" type="presOf" srcId="{5BEE039B-93FB-4467-B4DB-E14FF59B9C24}" destId="{557080D9-263B-4697-95ED-AC736CF3EA45}" srcOrd="0" destOrd="0" presId="urn:microsoft.com/office/officeart/2005/8/layout/cycle3"/>
    <dgm:cxn modelId="{C8039F0D-7FFB-4862-8033-5B141D5E1A26}" type="presOf" srcId="{42147153-A6C2-4177-BA7D-2ACCC2C1B2F7}" destId="{27978E9B-DAE5-42C7-809F-7CD3BF395B69}" srcOrd="0" destOrd="0" presId="urn:microsoft.com/office/officeart/2005/8/layout/cycle3"/>
    <dgm:cxn modelId="{6B850502-C494-4973-A70A-56D34602ABD0}" type="presParOf" srcId="{C0E4014E-123D-468B-A17A-3863E1496D5C}" destId="{E62FE431-3077-48BE-9110-164DB7BC5832}" srcOrd="0" destOrd="0" presId="urn:microsoft.com/office/officeart/2005/8/layout/cycle3"/>
    <dgm:cxn modelId="{65548FE5-C774-438A-9DC1-604D2E1F85B5}" type="presParOf" srcId="{E62FE431-3077-48BE-9110-164DB7BC5832}" destId="{12346F8A-EABE-465B-86BF-91BECF9DFFAC}" srcOrd="0" destOrd="0" presId="urn:microsoft.com/office/officeart/2005/8/layout/cycle3"/>
    <dgm:cxn modelId="{73B79A7D-EEC3-4E68-BBB0-89CB67444312}" type="presParOf" srcId="{E62FE431-3077-48BE-9110-164DB7BC5832}" destId="{D98B1336-D84F-49DB-AD42-5E24748B1B6C}" srcOrd="1" destOrd="0" presId="urn:microsoft.com/office/officeart/2005/8/layout/cycle3"/>
    <dgm:cxn modelId="{D66CDB26-22D0-4793-B299-8FA3972F14C2}" type="presParOf" srcId="{E62FE431-3077-48BE-9110-164DB7BC5832}" destId="{CB9854B7-3722-4D55-A2D0-EFBE8CCA4708}" srcOrd="2" destOrd="0" presId="urn:microsoft.com/office/officeart/2005/8/layout/cycle3"/>
    <dgm:cxn modelId="{6B1E2B36-1215-47CD-841A-4CF59A3CB82D}" type="presParOf" srcId="{E62FE431-3077-48BE-9110-164DB7BC5832}" destId="{30128C5E-1DF5-4678-BA54-DA049CC955FA}" srcOrd="3" destOrd="0" presId="urn:microsoft.com/office/officeart/2005/8/layout/cycle3"/>
    <dgm:cxn modelId="{66A8EE2C-FDBF-4167-87EF-C85E3764FE9C}" type="presParOf" srcId="{E62FE431-3077-48BE-9110-164DB7BC5832}" destId="{27978E9B-DAE5-42C7-809F-7CD3BF395B69}" srcOrd="4" destOrd="0" presId="urn:microsoft.com/office/officeart/2005/8/layout/cycle3"/>
    <dgm:cxn modelId="{72878A8C-2F64-455B-B0BA-82649085F819}" type="presParOf" srcId="{E62FE431-3077-48BE-9110-164DB7BC5832}" destId="{8D9BF92A-1BE2-4AC8-B6C6-F4C70E509F4F}" srcOrd="5" destOrd="0" presId="urn:microsoft.com/office/officeart/2005/8/layout/cycle3"/>
    <dgm:cxn modelId="{C0808487-B0FB-4F74-995D-C16B07BFBD6F}" type="presParOf" srcId="{E62FE431-3077-48BE-9110-164DB7BC5832}" destId="{22AF91D1-58E5-41EA-93C4-B860B78DDDCE}" srcOrd="6" destOrd="0" presId="urn:microsoft.com/office/officeart/2005/8/layout/cycle3"/>
    <dgm:cxn modelId="{5FA374B1-69B5-4217-8FDD-7195DDCAC1DF}" type="presParOf" srcId="{E62FE431-3077-48BE-9110-164DB7BC5832}" destId="{0CC4F6D9-53E8-4582-AFDC-AD6AF5D82270}" srcOrd="7" destOrd="0" presId="urn:microsoft.com/office/officeart/2005/8/layout/cycle3"/>
    <dgm:cxn modelId="{CAB4B39E-801E-4537-B12A-6866530DAEF6}" type="presParOf" srcId="{E62FE431-3077-48BE-9110-164DB7BC5832}" destId="{557080D9-263B-4697-95ED-AC736CF3EA45}" srcOrd="8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4020AF3-C700-4606-8917-C6A353D7963A}">
      <dgm:prSet phldrT="[Text]" custT="1"/>
      <dgm:spPr/>
      <dgm:t>
        <a:bodyPr rtlCol="0"/>
        <a:lstStyle/>
        <a:p>
          <a:pPr rtl="0"/>
          <a:r>
            <a:rPr lang="ru-RU" sz="1300" noProof="0" dirty="0" smtClean="0"/>
            <a:t>1</a:t>
          </a:r>
          <a:endParaRPr lang="ru-RU" sz="1300" noProof="0" dirty="0"/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87D99D21-0B4A-4259-89FB-0E5941CB535C}" type="parTrans" cxnId="{B0E2386F-A443-4201-8130-FB9CC25AA154}">
      <dgm:prSet/>
      <dgm:spPr/>
      <dgm:t>
        <a:bodyPr rtlCol="0"/>
        <a:lstStyle/>
        <a:p>
          <a:pPr rtl="0"/>
          <a:endParaRPr lang="en-US" sz="1300"/>
        </a:p>
      </dgm:t>
    </dgm:pt>
    <dgm:pt modelId="{6CFF1BD9-AE1F-4488-8B72-01186EADA6FF}" type="sibTrans" cxnId="{B0E2386F-A443-4201-8130-FB9CC25AA154}">
      <dgm:prSet/>
      <dgm:spPr/>
      <dgm:t>
        <a:bodyPr rtlCol="0"/>
        <a:lstStyle/>
        <a:p>
          <a:pPr rtl="0"/>
          <a:endParaRPr lang="en-US" sz="1300"/>
        </a:p>
      </dgm:t>
    </dgm:pt>
    <dgm:pt modelId="{12E26E22-71B0-4386-A84F-ABF2FF66A99F}">
      <dgm:prSet phldrT="[Text]" custT="1"/>
      <dgm:spPr/>
      <dgm:t>
        <a:bodyPr rtlCol="0"/>
        <a:lstStyle/>
        <a:p>
          <a:pPr rtl="0"/>
          <a:r>
            <a:rPr lang="ru-RU" sz="1300" noProof="0" dirty="0" smtClean="0"/>
            <a:t>2</a:t>
          </a:r>
          <a:endParaRPr lang="ru-RU" sz="1300" noProof="0" dirty="0"/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3A6CB3CB-0F71-4CA8-93AA-0E3E3D59D313}" type="parTrans" cxnId="{937639B3-2352-48E4-A96B-F63DF2119D92}">
      <dgm:prSet/>
      <dgm:spPr/>
      <dgm:t>
        <a:bodyPr rtlCol="0"/>
        <a:lstStyle/>
        <a:p>
          <a:pPr rtl="0"/>
          <a:endParaRPr lang="en-US" sz="1300"/>
        </a:p>
      </dgm:t>
    </dgm:pt>
    <dgm:pt modelId="{E1826C46-15A2-4345-B986-53D05F21F155}" type="sibTrans" cxnId="{937639B3-2352-48E4-A96B-F63DF2119D92}">
      <dgm:prSet/>
      <dgm:spPr/>
      <dgm:t>
        <a:bodyPr rtlCol="0"/>
        <a:lstStyle/>
        <a:p>
          <a:pPr rtl="0"/>
          <a:endParaRPr lang="en-US" sz="1300"/>
        </a:p>
      </dgm:t>
    </dgm:pt>
    <dgm:pt modelId="{A8B05E70-CCF1-4080-8EEE-6873C9D4B630}">
      <dgm:prSet phldrT="[Text]" custT="1"/>
      <dgm:spPr/>
      <dgm:t>
        <a:bodyPr rtlCol="0"/>
        <a:lstStyle/>
        <a:p>
          <a:pPr rtl="0"/>
          <a:r>
            <a:rPr lang="ru-RU" sz="1300" noProof="0" dirty="0" smtClean="0"/>
            <a:t>3</a:t>
          </a:r>
          <a:endParaRPr lang="ru-RU" sz="1300" noProof="0" dirty="0"/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11D1F3D3-0002-4131-9F84-22FBF8692DA9}" type="parTrans" cxnId="{B8B909D0-D4F6-48D4-81DA-A58F34AE3646}">
      <dgm:prSet/>
      <dgm:spPr/>
      <dgm:t>
        <a:bodyPr rtlCol="0"/>
        <a:lstStyle/>
        <a:p>
          <a:pPr rtl="0"/>
          <a:endParaRPr lang="en-US" sz="1300"/>
        </a:p>
      </dgm:t>
    </dgm:pt>
    <dgm:pt modelId="{B6438016-7365-4FC0-A372-D90585B4B6EE}" type="sibTrans" cxnId="{B8B909D0-D4F6-48D4-81DA-A58F34AE3646}">
      <dgm:prSet/>
      <dgm:spPr/>
      <dgm:t>
        <a:bodyPr rtlCol="0"/>
        <a:lstStyle/>
        <a:p>
          <a:pPr rtl="0"/>
          <a:endParaRPr lang="en-US" sz="1300"/>
        </a:p>
      </dgm:t>
    </dgm:pt>
    <dgm:pt modelId="{42147153-A6C2-4177-BA7D-2ACCC2C1B2F7}">
      <dgm:prSet phldrT="[Text]" custT="1"/>
      <dgm:spPr/>
      <dgm:t>
        <a:bodyPr rtlCol="0"/>
        <a:lstStyle/>
        <a:p>
          <a:pPr rtl="0"/>
          <a:r>
            <a:rPr lang="ru-RU" sz="1300" noProof="0" dirty="0" smtClean="0"/>
            <a:t>4</a:t>
          </a:r>
          <a:endParaRPr lang="ru-RU" sz="1300" noProof="0" dirty="0"/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C6F68745-4C20-4204-96A6-585691399C14}" type="parTrans" cxnId="{777DC3C6-D336-4C94-A624-E5582A07ECAA}">
      <dgm:prSet/>
      <dgm:spPr/>
      <dgm:t>
        <a:bodyPr rtlCol="0"/>
        <a:lstStyle/>
        <a:p>
          <a:pPr rtl="0"/>
          <a:endParaRPr lang="en-US" sz="1300"/>
        </a:p>
      </dgm:t>
    </dgm:pt>
    <dgm:pt modelId="{0C6B132F-0347-46BA-86A4-3FAFB6676411}" type="sibTrans" cxnId="{777DC3C6-D336-4C94-A624-E5582A07ECAA}">
      <dgm:prSet/>
      <dgm:spPr/>
      <dgm:t>
        <a:bodyPr rtlCol="0"/>
        <a:lstStyle/>
        <a:p>
          <a:pPr rtl="0"/>
          <a:endParaRPr lang="en-US" sz="1300"/>
        </a:p>
      </dgm:t>
    </dgm:pt>
    <dgm:pt modelId="{51CC1CDB-47BE-449A-87E7-3AFEE0132AAF}">
      <dgm:prSet phldrT="[Text]" custT="1"/>
      <dgm:spPr/>
      <dgm:t>
        <a:bodyPr rtlCol="0"/>
        <a:lstStyle/>
        <a:p>
          <a:pPr rtl="0"/>
          <a:r>
            <a:rPr lang="ru-RU" sz="1300" noProof="0" dirty="0" smtClean="0"/>
            <a:t>5</a:t>
          </a:r>
          <a:endParaRPr lang="ru-RU" sz="1300" noProof="0" dirty="0"/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88AFAF35-3E03-42AF-884C-BBD42011AE89}" type="parTrans" cxnId="{55393038-0F6B-4FED-A66A-E8703BF3959B}">
      <dgm:prSet/>
      <dgm:spPr/>
      <dgm:t>
        <a:bodyPr/>
        <a:lstStyle/>
        <a:p>
          <a:endParaRPr lang="ru-RU" sz="1300"/>
        </a:p>
      </dgm:t>
    </dgm:pt>
    <dgm:pt modelId="{0BBD6006-8CEE-4397-B801-6505170D0CA9}" type="sibTrans" cxnId="{55393038-0F6B-4FED-A66A-E8703BF3959B}">
      <dgm:prSet/>
      <dgm:spPr/>
      <dgm:t>
        <a:bodyPr/>
        <a:lstStyle/>
        <a:p>
          <a:endParaRPr lang="ru-RU" sz="1300"/>
        </a:p>
      </dgm:t>
    </dgm:pt>
    <dgm:pt modelId="{CE79327D-BD76-41DC-BA05-849593B598D5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заявку по установленной форме; 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10D6069B-1CAD-4687-9EB1-6FDDCC9A2E4E}" type="parTrans" cxnId="{7F556F57-582B-47CE-B9D8-AC74A494AFB8}">
      <dgm:prSet/>
      <dgm:spPr/>
      <dgm:t>
        <a:bodyPr/>
        <a:lstStyle/>
        <a:p>
          <a:endParaRPr lang="ru-RU" sz="1300"/>
        </a:p>
      </dgm:t>
    </dgm:pt>
    <dgm:pt modelId="{E5A86E60-A2D7-48E8-B648-9576160A65EE}" type="sibTrans" cxnId="{7F556F57-582B-47CE-B9D8-AC74A494AFB8}">
      <dgm:prSet/>
      <dgm:spPr/>
      <dgm:t>
        <a:bodyPr/>
        <a:lstStyle/>
        <a:p>
          <a:endParaRPr lang="ru-RU" sz="1300"/>
        </a:p>
      </dgm:t>
    </dgm:pt>
    <dgm:pt modelId="{27E7BDEC-C9C1-4EFA-AFD2-72A1F834E198}">
      <dgm:prSet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effectLst/>
              <a:latin typeface="Times New Roman" panose="02020603050405020304" pitchFamily="18" charset="0"/>
            </a:rPr>
            <a:t>копию договора на приобретение в собственность </a:t>
          </a:r>
          <a:r>
            <a:rPr lang="ru-RU" sz="1600" b="1" dirty="0" err="1" smtClean="0">
              <a:solidFill>
                <a:schemeClr val="tx1"/>
              </a:solidFill>
              <a:effectLst/>
              <a:latin typeface="Times New Roman" panose="02020603050405020304" pitchFamily="18" charset="0"/>
            </a:rPr>
            <a:t>энергоэффективных</a:t>
          </a:r>
          <a:r>
            <a:rPr lang="ru-RU" sz="1600" b="1" dirty="0" smtClean="0">
              <a:solidFill>
                <a:schemeClr val="tx1"/>
              </a:solidFill>
              <a:effectLst/>
              <a:latin typeface="Times New Roman" panose="02020603050405020304" pitchFamily="18" charset="0"/>
            </a:rPr>
            <a:t> технологий, оборудования и материалов </a:t>
          </a:r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rPr>
            <a:t>;</a:t>
          </a:r>
          <a:endParaRPr lang="ru-RU" sz="1600" b="1" dirty="0">
            <a:solidFill>
              <a:schemeClr val="tx2"/>
            </a:solidFill>
          </a:endParaRPr>
        </a:p>
      </dgm:t>
    </dgm:pt>
    <dgm:pt modelId="{F739CA28-B924-434D-97CA-7A883D904A1F}" type="parTrans" cxnId="{978C7342-250B-4D30-A32B-B0F5C4E54CBE}">
      <dgm:prSet/>
      <dgm:spPr/>
      <dgm:t>
        <a:bodyPr/>
        <a:lstStyle/>
        <a:p>
          <a:endParaRPr lang="ru-RU" sz="1300"/>
        </a:p>
      </dgm:t>
    </dgm:pt>
    <dgm:pt modelId="{89C5F3BD-27CC-42C2-924A-39FA7AAE580A}" type="sibTrans" cxnId="{978C7342-250B-4D30-A32B-B0F5C4E54CBE}">
      <dgm:prSet/>
      <dgm:spPr/>
      <dgm:t>
        <a:bodyPr/>
        <a:lstStyle/>
        <a:p>
          <a:endParaRPr lang="ru-RU" sz="1300"/>
        </a:p>
      </dgm:t>
    </dgm:pt>
    <dgm:pt modelId="{11B06A04-E20F-4B99-A65E-6B3CE6F3EE88}">
      <dgm:prSet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effectLst/>
              <a:latin typeface="Times New Roman" panose="02020603050405020304" pitchFamily="18" charset="0"/>
            </a:rPr>
            <a:t>копию акта ввода в эксплуатацию предмета договора на приобретение в собственность </a:t>
          </a:r>
          <a:r>
            <a:rPr lang="ru-RU" sz="1600" b="1" dirty="0" err="1" smtClean="0">
              <a:solidFill>
                <a:schemeClr val="tx1"/>
              </a:solidFill>
              <a:effectLst/>
              <a:latin typeface="Times New Roman" panose="02020603050405020304" pitchFamily="18" charset="0"/>
            </a:rPr>
            <a:t>энергоэффективных</a:t>
          </a:r>
          <a:r>
            <a:rPr lang="ru-RU" sz="1600" b="1" dirty="0" smtClean="0">
              <a:solidFill>
                <a:schemeClr val="tx1"/>
              </a:solidFill>
              <a:effectLst/>
              <a:latin typeface="Times New Roman" panose="02020603050405020304" pitchFamily="18" charset="0"/>
            </a:rPr>
            <a:t> технологий, оборудования и материалов</a:t>
          </a:r>
          <a:r>
            <a:rPr lang="ru-RU" sz="1600" b="0" dirty="0" smtClean="0">
              <a:effectLst/>
              <a:latin typeface="Times New Roman" panose="02020603050405020304" pitchFamily="18" charset="0"/>
            </a:rPr>
            <a:t>;</a:t>
          </a:r>
          <a:endParaRPr lang="ru-RU" sz="1600" b="1" dirty="0">
            <a:solidFill>
              <a:schemeClr val="tx2"/>
            </a:solidFill>
          </a:endParaRPr>
        </a:p>
      </dgm:t>
    </dgm:pt>
    <dgm:pt modelId="{EF763961-1546-4F7B-9F1B-8CE60987FDAC}" type="parTrans" cxnId="{821F939B-7BD4-4E8C-A6C0-61ABB032FEFE}">
      <dgm:prSet/>
      <dgm:spPr/>
      <dgm:t>
        <a:bodyPr/>
        <a:lstStyle/>
        <a:p>
          <a:endParaRPr lang="ru-RU" sz="1300"/>
        </a:p>
      </dgm:t>
    </dgm:pt>
    <dgm:pt modelId="{5B674E6E-537A-49A8-BD41-10A445A09BCF}" type="sibTrans" cxnId="{821F939B-7BD4-4E8C-A6C0-61ABB032FEFE}">
      <dgm:prSet/>
      <dgm:spPr/>
      <dgm:t>
        <a:bodyPr/>
        <a:lstStyle/>
        <a:p>
          <a:endParaRPr lang="ru-RU" sz="1300"/>
        </a:p>
      </dgm:t>
    </dgm:pt>
    <dgm:pt modelId="{FED4E33F-8A12-473E-9868-92DB7640F85A}">
      <dgm:prSet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effectLst/>
              <a:latin typeface="Times New Roman" panose="02020603050405020304" pitchFamily="18" charset="0"/>
            </a:rPr>
            <a:t>копии платежных документов, подтверждающих оплату по приобретению в собственность </a:t>
          </a:r>
          <a:r>
            <a:rPr lang="ru-RU" sz="1600" b="1" dirty="0" err="1" smtClean="0">
              <a:solidFill>
                <a:schemeClr val="tx1"/>
              </a:solidFill>
              <a:effectLst/>
              <a:latin typeface="Times New Roman" panose="02020603050405020304" pitchFamily="18" charset="0"/>
            </a:rPr>
            <a:t>энергоэффективных</a:t>
          </a:r>
          <a:r>
            <a:rPr lang="ru-RU" sz="1600" b="1" dirty="0" smtClean="0">
              <a:solidFill>
                <a:schemeClr val="tx1"/>
              </a:solidFill>
              <a:effectLst/>
              <a:latin typeface="Times New Roman" panose="02020603050405020304" pitchFamily="18" charset="0"/>
            </a:rPr>
            <a:t> технологий, оборудования и материалов; </a:t>
          </a:r>
          <a:endParaRPr lang="ru-RU" sz="1600" b="1" dirty="0">
            <a:solidFill>
              <a:schemeClr val="tx1"/>
            </a:solidFill>
          </a:endParaRPr>
        </a:p>
      </dgm:t>
    </dgm:pt>
    <dgm:pt modelId="{6A1D2E1F-E3A8-41A1-99FA-88E3C01171C1}" type="parTrans" cxnId="{F34E0FE5-0534-4EDE-A0FE-D34A377219BB}">
      <dgm:prSet/>
      <dgm:spPr/>
      <dgm:t>
        <a:bodyPr/>
        <a:lstStyle/>
        <a:p>
          <a:endParaRPr lang="ru-RU" sz="1300"/>
        </a:p>
      </dgm:t>
    </dgm:pt>
    <dgm:pt modelId="{F3459D04-40A7-4901-BD29-D386F6B34103}" type="sibTrans" cxnId="{F34E0FE5-0534-4EDE-A0FE-D34A377219BB}">
      <dgm:prSet/>
      <dgm:spPr/>
      <dgm:t>
        <a:bodyPr/>
        <a:lstStyle/>
        <a:p>
          <a:endParaRPr lang="ru-RU" sz="1300"/>
        </a:p>
      </dgm:t>
    </dgm:pt>
    <dgm:pt modelId="{168C46A8-4B60-4F2B-9814-44E78C8433D2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справку о состоянии расчетов (доходах) по налогу на профессиональный доход для физических лиц, применяющих специальный налоговый режим;</a:t>
          </a:r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 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3703F7FC-ABC5-40AE-B511-29C170271DC7}" type="parTrans" cxnId="{B986F129-34F5-4606-B9F3-468717093D0E}">
      <dgm:prSet/>
      <dgm:spPr/>
      <dgm:t>
        <a:bodyPr/>
        <a:lstStyle/>
        <a:p>
          <a:endParaRPr lang="ru-RU" sz="1300"/>
        </a:p>
      </dgm:t>
    </dgm:pt>
    <dgm:pt modelId="{2DA1A5D6-EF0D-4258-9DC4-7789FEC84B44}" type="sibTrans" cxnId="{B986F129-34F5-4606-B9F3-468717093D0E}">
      <dgm:prSet/>
      <dgm:spPr/>
      <dgm:t>
        <a:bodyPr/>
        <a:lstStyle/>
        <a:p>
          <a:endParaRPr lang="ru-RU" sz="1300"/>
        </a:p>
      </dgm:t>
    </dgm:pt>
    <dgm:pt modelId="{79B258E0-4BA4-41C6-93AC-EED9A4CDC2E2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согласие на обработку персональных данных;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D2A68E32-ED6B-4E55-87AD-9DC1CD27EA09}" type="parTrans" cxnId="{DC277F1D-3F70-4BB0-BA02-D0A43B7D217E}">
      <dgm:prSet/>
      <dgm:spPr/>
      <dgm:t>
        <a:bodyPr/>
        <a:lstStyle/>
        <a:p>
          <a:endParaRPr lang="ru-RU"/>
        </a:p>
      </dgm:t>
    </dgm:pt>
    <dgm:pt modelId="{0B0DD2B2-98AE-4486-A0BF-C576A1083493}" type="sibTrans" cxnId="{DC277F1D-3F70-4BB0-BA02-D0A43B7D217E}">
      <dgm:prSet/>
      <dgm:spPr/>
      <dgm:t>
        <a:bodyPr/>
        <a:lstStyle/>
        <a:p>
          <a:endParaRPr lang="ru-RU"/>
        </a:p>
      </dgm:t>
    </dgm:pt>
    <dgm:pt modelId="{1E60ECCB-0CC6-4C76-96C3-DE60E494DC0B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бухгалтерские документы, подтверждающие постановку на баланс оборудования и модульные объекты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2A631588-98DC-4060-89A1-D9740D526B45}" type="parTrans" cxnId="{E2997E6E-B824-4975-AC29-79609673530F}">
      <dgm:prSet/>
      <dgm:spPr/>
      <dgm:t>
        <a:bodyPr/>
        <a:lstStyle/>
        <a:p>
          <a:endParaRPr lang="ru-RU"/>
        </a:p>
      </dgm:t>
    </dgm:pt>
    <dgm:pt modelId="{15906CAE-35B4-41CD-A915-2152B63825E1}" type="sibTrans" cxnId="{E2997E6E-B824-4975-AC29-79609673530F}">
      <dgm:prSet/>
      <dgm:spPr/>
      <dgm:t>
        <a:bodyPr/>
        <a:lstStyle/>
        <a:p>
          <a:endParaRPr lang="ru-RU"/>
        </a:p>
      </dgm:t>
    </dgm:pt>
    <dgm:pt modelId="{AFB54930-E9D3-4858-893F-C7F179BB0AA3}" type="pres">
      <dgm:prSet presAssocID="{44156040-AF98-4F2C-9909-9F2439F6F58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EC4BF7-0D4C-4066-B3D8-698B5FCBA761}" type="pres">
      <dgm:prSet presAssocID="{74020AF3-C700-4606-8917-C6A353D7963A}" presName="composite" presStyleCnt="0"/>
      <dgm:spPr/>
    </dgm:pt>
    <dgm:pt modelId="{72921721-A0EC-4A73-B6E3-C9468F37A095}" type="pres">
      <dgm:prSet presAssocID="{74020AF3-C700-4606-8917-C6A353D7963A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5854BD-EF32-4A17-BA57-F41FEA634C0E}" type="pres">
      <dgm:prSet presAssocID="{74020AF3-C700-4606-8917-C6A353D7963A}" presName="descendantText" presStyleLbl="alignAcc1" presStyleIdx="0" presStyleCnt="5" custLinFactNeighborX="-636" custLinFactNeighborY="-434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3E1297-7D51-4889-91E8-B4DC12C573BB}" type="pres">
      <dgm:prSet presAssocID="{6CFF1BD9-AE1F-4488-8B72-01186EADA6FF}" presName="sp" presStyleCnt="0"/>
      <dgm:spPr/>
    </dgm:pt>
    <dgm:pt modelId="{0353D10E-BFC2-464A-AEAD-9C80C47CD222}" type="pres">
      <dgm:prSet presAssocID="{12E26E22-71B0-4386-A84F-ABF2FF66A99F}" presName="composite" presStyleCnt="0"/>
      <dgm:spPr/>
    </dgm:pt>
    <dgm:pt modelId="{F173046B-8638-4667-B5B8-1EE4AF219C9D}" type="pres">
      <dgm:prSet presAssocID="{12E26E22-71B0-4386-A84F-ABF2FF66A99F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1FF9E5-192E-4054-8AA9-15E7DAA3929E}" type="pres">
      <dgm:prSet presAssocID="{12E26E22-71B0-4386-A84F-ABF2FF66A99F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C28F14-3303-469D-A13F-1A0923F2C940}" type="pres">
      <dgm:prSet presAssocID="{E1826C46-15A2-4345-B986-53D05F21F155}" presName="sp" presStyleCnt="0"/>
      <dgm:spPr/>
    </dgm:pt>
    <dgm:pt modelId="{99507A3B-8FD1-48B7-B75D-AB4C428C195D}" type="pres">
      <dgm:prSet presAssocID="{A8B05E70-CCF1-4080-8EEE-6873C9D4B630}" presName="composite" presStyleCnt="0"/>
      <dgm:spPr/>
    </dgm:pt>
    <dgm:pt modelId="{28958D69-0236-4117-A015-38CC5107D510}" type="pres">
      <dgm:prSet presAssocID="{A8B05E70-CCF1-4080-8EEE-6873C9D4B630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F9F58F-A74A-41A9-B278-70548A83B1A6}" type="pres">
      <dgm:prSet presAssocID="{A8B05E70-CCF1-4080-8EEE-6873C9D4B630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41B50-6CF1-4AAF-8F29-9E3708F7417D}" type="pres">
      <dgm:prSet presAssocID="{B6438016-7365-4FC0-A372-D90585B4B6EE}" presName="sp" presStyleCnt="0"/>
      <dgm:spPr/>
    </dgm:pt>
    <dgm:pt modelId="{AE58928B-C49F-441C-93A8-FD9C6EB9C1B8}" type="pres">
      <dgm:prSet presAssocID="{42147153-A6C2-4177-BA7D-2ACCC2C1B2F7}" presName="composite" presStyleCnt="0"/>
      <dgm:spPr/>
    </dgm:pt>
    <dgm:pt modelId="{E4E3BAEA-7CBA-4FA9-B812-50DC5BCD8D34}" type="pres">
      <dgm:prSet presAssocID="{42147153-A6C2-4177-BA7D-2ACCC2C1B2F7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9D90C7-7C3B-4D16-960A-6536725BE50C}" type="pres">
      <dgm:prSet presAssocID="{42147153-A6C2-4177-BA7D-2ACCC2C1B2F7}" presName="descendantText" presStyleLbl="alignAcc1" presStyleIdx="3" presStyleCnt="5" custLinFactNeighborX="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9307D3-539E-4F7A-A326-64DF3AE9B31C}" type="pres">
      <dgm:prSet presAssocID="{0C6B132F-0347-46BA-86A4-3FAFB6676411}" presName="sp" presStyleCnt="0"/>
      <dgm:spPr/>
    </dgm:pt>
    <dgm:pt modelId="{7DE23E3E-3618-4178-A00D-5C31218F31E2}" type="pres">
      <dgm:prSet presAssocID="{51CC1CDB-47BE-449A-87E7-3AFEE0132AAF}" presName="composite" presStyleCnt="0"/>
      <dgm:spPr/>
    </dgm:pt>
    <dgm:pt modelId="{932007A1-3D4E-4836-A54C-4DE44296056C}" type="pres">
      <dgm:prSet presAssocID="{51CC1CDB-47BE-449A-87E7-3AFEE0132AAF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A7A199-574B-4E96-92DC-AA66E725A7C8}" type="pres">
      <dgm:prSet presAssocID="{51CC1CDB-47BE-449A-87E7-3AFEE0132AAF}" presName="descendantText" presStyleLbl="alignAcc1" presStyleIdx="4" presStyleCnt="5" custScaleY="1203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4C1498-689E-4414-BB27-46F4EA45F44D}" type="presOf" srcId="{11B06A04-E20F-4B99-A65E-6B3CE6F3EE88}" destId="{11F9F58F-A74A-41A9-B278-70548A83B1A6}" srcOrd="0" destOrd="0" presId="urn:microsoft.com/office/officeart/2005/8/layout/chevron2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F34E0FE5-0534-4EDE-A0FE-D34A377219BB}" srcId="{42147153-A6C2-4177-BA7D-2ACCC2C1B2F7}" destId="{FED4E33F-8A12-473E-9868-92DB7640F85A}" srcOrd="0" destOrd="0" parTransId="{6A1D2E1F-E3A8-41A1-99FA-88E3C01171C1}" sibTransId="{F3459D04-40A7-4901-BD29-D386F6B34103}"/>
    <dgm:cxn modelId="{48E9C670-CB13-46D6-A836-F8990D798B45}" type="presOf" srcId="{42147153-A6C2-4177-BA7D-2ACCC2C1B2F7}" destId="{E4E3BAEA-7CBA-4FA9-B812-50DC5BCD8D34}" srcOrd="0" destOrd="0" presId="urn:microsoft.com/office/officeart/2005/8/layout/chevron2"/>
    <dgm:cxn modelId="{4E7D03A9-CD24-4461-BE73-B7829DDA61DF}" type="presOf" srcId="{168C46A8-4B60-4F2B-9814-44E78C8433D2}" destId="{97A7A199-574B-4E96-92DC-AA66E725A7C8}" srcOrd="0" destOrd="0" presId="urn:microsoft.com/office/officeart/2005/8/layout/chevron2"/>
    <dgm:cxn modelId="{91EB9600-B998-4B2E-B821-242A9BF844C5}" type="presOf" srcId="{FED4E33F-8A12-473E-9868-92DB7640F85A}" destId="{F29D90C7-7C3B-4D16-960A-6536725BE50C}" srcOrd="0" destOrd="0" presId="urn:microsoft.com/office/officeart/2005/8/layout/chevron2"/>
    <dgm:cxn modelId="{A004A0B1-F672-4307-ACC8-AE3CCFBE9313}" type="presOf" srcId="{79B258E0-4BA4-41C6-93AC-EED9A4CDC2E2}" destId="{0E5854BD-EF32-4A17-BA57-F41FEA634C0E}" srcOrd="0" destOrd="1" presId="urn:microsoft.com/office/officeart/2005/8/layout/chevron2"/>
    <dgm:cxn modelId="{471DD858-1B0F-4939-8DCB-8EE034C4446B}" type="presOf" srcId="{12E26E22-71B0-4386-A84F-ABF2FF66A99F}" destId="{F173046B-8638-4667-B5B8-1EE4AF219C9D}" srcOrd="0" destOrd="0" presId="urn:microsoft.com/office/officeart/2005/8/layout/chevron2"/>
    <dgm:cxn modelId="{5BB580C6-7AC5-40D4-83B1-09482D2F3717}" type="presOf" srcId="{CE79327D-BD76-41DC-BA05-849593B598D5}" destId="{0E5854BD-EF32-4A17-BA57-F41FEA634C0E}" srcOrd="0" destOrd="0" presId="urn:microsoft.com/office/officeart/2005/8/layout/chevron2"/>
    <dgm:cxn modelId="{B986F129-34F5-4606-B9F3-468717093D0E}" srcId="{51CC1CDB-47BE-449A-87E7-3AFEE0132AAF}" destId="{168C46A8-4B60-4F2B-9814-44E78C8433D2}" srcOrd="0" destOrd="0" parTransId="{3703F7FC-ABC5-40AE-B511-29C170271DC7}" sibTransId="{2DA1A5D6-EF0D-4258-9DC4-7789FEC84B44}"/>
    <dgm:cxn modelId="{371418D9-0662-4CED-8815-7B11458D7A83}" type="presOf" srcId="{51CC1CDB-47BE-449A-87E7-3AFEE0132AAF}" destId="{932007A1-3D4E-4836-A54C-4DE44296056C}" srcOrd="0" destOrd="0" presId="urn:microsoft.com/office/officeart/2005/8/layout/chevron2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2D7F4CEB-5383-4EA1-8BE9-88DB7B302872}" type="presOf" srcId="{44156040-AF98-4F2C-9909-9F2439F6F588}" destId="{AFB54930-E9D3-4858-893F-C7F179BB0AA3}" srcOrd="0" destOrd="0" presId="urn:microsoft.com/office/officeart/2005/8/layout/chevron2"/>
    <dgm:cxn modelId="{24A795C4-821B-4EEE-81B8-7A492948B72C}" type="presOf" srcId="{74020AF3-C700-4606-8917-C6A353D7963A}" destId="{72921721-A0EC-4A73-B6E3-C9468F37A095}" srcOrd="0" destOrd="0" presId="urn:microsoft.com/office/officeart/2005/8/layout/chevron2"/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F35D5C1F-2B6C-4E49-955F-22C8FD2C5E3E}" type="presOf" srcId="{1E60ECCB-0CC6-4C76-96C3-DE60E494DC0B}" destId="{97A7A199-574B-4E96-92DC-AA66E725A7C8}" srcOrd="0" destOrd="1" presId="urn:microsoft.com/office/officeart/2005/8/layout/chevron2"/>
    <dgm:cxn modelId="{BEE17EB7-118A-4630-A857-88B98D009BCF}" type="presOf" srcId="{A8B05E70-CCF1-4080-8EEE-6873C9D4B630}" destId="{28958D69-0236-4117-A015-38CC5107D510}" srcOrd="0" destOrd="0" presId="urn:microsoft.com/office/officeart/2005/8/layout/chevron2"/>
    <dgm:cxn modelId="{DC277F1D-3F70-4BB0-BA02-D0A43B7D217E}" srcId="{74020AF3-C700-4606-8917-C6A353D7963A}" destId="{79B258E0-4BA4-41C6-93AC-EED9A4CDC2E2}" srcOrd="1" destOrd="0" parTransId="{D2A68E32-ED6B-4E55-87AD-9DC1CD27EA09}" sibTransId="{0B0DD2B2-98AE-4486-A0BF-C576A1083493}"/>
    <dgm:cxn modelId="{55393038-0F6B-4FED-A66A-E8703BF3959B}" srcId="{44156040-AF98-4F2C-9909-9F2439F6F588}" destId="{51CC1CDB-47BE-449A-87E7-3AFEE0132AAF}" srcOrd="4" destOrd="0" parTransId="{88AFAF35-3E03-42AF-884C-BBD42011AE89}" sibTransId="{0BBD6006-8CEE-4397-B801-6505170D0CA9}"/>
    <dgm:cxn modelId="{821F939B-7BD4-4E8C-A6C0-61ABB032FEFE}" srcId="{A8B05E70-CCF1-4080-8EEE-6873C9D4B630}" destId="{11B06A04-E20F-4B99-A65E-6B3CE6F3EE88}" srcOrd="0" destOrd="0" parTransId="{EF763961-1546-4F7B-9F1B-8CE60987FDAC}" sibTransId="{5B674E6E-537A-49A8-BD41-10A445A09BCF}"/>
    <dgm:cxn modelId="{C480BAFD-AB20-43BA-B283-DC11E63E3879}" type="presOf" srcId="{27E7BDEC-C9C1-4EFA-AFD2-72A1F834E198}" destId="{E21FF9E5-192E-4054-8AA9-15E7DAA3929E}" srcOrd="0" destOrd="0" presId="urn:microsoft.com/office/officeart/2005/8/layout/chevron2"/>
    <dgm:cxn modelId="{7F556F57-582B-47CE-B9D8-AC74A494AFB8}" srcId="{74020AF3-C700-4606-8917-C6A353D7963A}" destId="{CE79327D-BD76-41DC-BA05-849593B598D5}" srcOrd="0" destOrd="0" parTransId="{10D6069B-1CAD-4687-9EB1-6FDDCC9A2E4E}" sibTransId="{E5A86E60-A2D7-48E8-B648-9576160A65EE}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978C7342-250B-4D30-A32B-B0F5C4E54CBE}" srcId="{12E26E22-71B0-4386-A84F-ABF2FF66A99F}" destId="{27E7BDEC-C9C1-4EFA-AFD2-72A1F834E198}" srcOrd="0" destOrd="0" parTransId="{F739CA28-B924-434D-97CA-7A883D904A1F}" sibTransId="{89C5F3BD-27CC-42C2-924A-39FA7AAE580A}"/>
    <dgm:cxn modelId="{E2997E6E-B824-4975-AC29-79609673530F}" srcId="{51CC1CDB-47BE-449A-87E7-3AFEE0132AAF}" destId="{1E60ECCB-0CC6-4C76-96C3-DE60E494DC0B}" srcOrd="1" destOrd="0" parTransId="{2A631588-98DC-4060-89A1-D9740D526B45}" sibTransId="{15906CAE-35B4-41CD-A915-2152B63825E1}"/>
    <dgm:cxn modelId="{63A3B0C1-DDC5-4F4E-9587-F0A18BAE20FA}" type="presParOf" srcId="{AFB54930-E9D3-4858-893F-C7F179BB0AA3}" destId="{1BEC4BF7-0D4C-4066-B3D8-698B5FCBA761}" srcOrd="0" destOrd="0" presId="urn:microsoft.com/office/officeart/2005/8/layout/chevron2"/>
    <dgm:cxn modelId="{A226B77D-C133-46CE-B5F4-5B353FB24A93}" type="presParOf" srcId="{1BEC4BF7-0D4C-4066-B3D8-698B5FCBA761}" destId="{72921721-A0EC-4A73-B6E3-C9468F37A095}" srcOrd="0" destOrd="0" presId="urn:microsoft.com/office/officeart/2005/8/layout/chevron2"/>
    <dgm:cxn modelId="{63D5D6AD-0C70-4123-8BD7-740B91FCF4F1}" type="presParOf" srcId="{1BEC4BF7-0D4C-4066-B3D8-698B5FCBA761}" destId="{0E5854BD-EF32-4A17-BA57-F41FEA634C0E}" srcOrd="1" destOrd="0" presId="urn:microsoft.com/office/officeart/2005/8/layout/chevron2"/>
    <dgm:cxn modelId="{3C5EC150-020D-4362-8F50-735DC99D77D2}" type="presParOf" srcId="{AFB54930-E9D3-4858-893F-C7F179BB0AA3}" destId="{DB3E1297-7D51-4889-91E8-B4DC12C573BB}" srcOrd="1" destOrd="0" presId="urn:microsoft.com/office/officeart/2005/8/layout/chevron2"/>
    <dgm:cxn modelId="{342CF356-651E-4EE9-9967-B02CB86D0A46}" type="presParOf" srcId="{AFB54930-E9D3-4858-893F-C7F179BB0AA3}" destId="{0353D10E-BFC2-464A-AEAD-9C80C47CD222}" srcOrd="2" destOrd="0" presId="urn:microsoft.com/office/officeart/2005/8/layout/chevron2"/>
    <dgm:cxn modelId="{0808EDF3-0D11-4882-B62A-E6D1343FE4CA}" type="presParOf" srcId="{0353D10E-BFC2-464A-AEAD-9C80C47CD222}" destId="{F173046B-8638-4667-B5B8-1EE4AF219C9D}" srcOrd="0" destOrd="0" presId="urn:microsoft.com/office/officeart/2005/8/layout/chevron2"/>
    <dgm:cxn modelId="{82027A0C-01CF-46BA-BC0A-8F7BEA932CA9}" type="presParOf" srcId="{0353D10E-BFC2-464A-AEAD-9C80C47CD222}" destId="{E21FF9E5-192E-4054-8AA9-15E7DAA3929E}" srcOrd="1" destOrd="0" presId="urn:microsoft.com/office/officeart/2005/8/layout/chevron2"/>
    <dgm:cxn modelId="{4BAA45AA-9643-41F1-95D6-6EB3A1CF85E7}" type="presParOf" srcId="{AFB54930-E9D3-4858-893F-C7F179BB0AA3}" destId="{F2C28F14-3303-469D-A13F-1A0923F2C940}" srcOrd="3" destOrd="0" presId="urn:microsoft.com/office/officeart/2005/8/layout/chevron2"/>
    <dgm:cxn modelId="{DAEBF58A-2860-4983-989F-690937A60ED3}" type="presParOf" srcId="{AFB54930-E9D3-4858-893F-C7F179BB0AA3}" destId="{99507A3B-8FD1-48B7-B75D-AB4C428C195D}" srcOrd="4" destOrd="0" presId="urn:microsoft.com/office/officeart/2005/8/layout/chevron2"/>
    <dgm:cxn modelId="{E0FE519B-1356-4CDD-8C0E-5E8F125345FD}" type="presParOf" srcId="{99507A3B-8FD1-48B7-B75D-AB4C428C195D}" destId="{28958D69-0236-4117-A015-38CC5107D510}" srcOrd="0" destOrd="0" presId="urn:microsoft.com/office/officeart/2005/8/layout/chevron2"/>
    <dgm:cxn modelId="{C6824D95-AD15-44CB-BC54-6CB44A0A2BC1}" type="presParOf" srcId="{99507A3B-8FD1-48B7-B75D-AB4C428C195D}" destId="{11F9F58F-A74A-41A9-B278-70548A83B1A6}" srcOrd="1" destOrd="0" presId="urn:microsoft.com/office/officeart/2005/8/layout/chevron2"/>
    <dgm:cxn modelId="{97E0427B-35E2-443C-998F-5451A7D030F4}" type="presParOf" srcId="{AFB54930-E9D3-4858-893F-C7F179BB0AA3}" destId="{4E541B50-6CF1-4AAF-8F29-9E3708F7417D}" srcOrd="5" destOrd="0" presId="urn:microsoft.com/office/officeart/2005/8/layout/chevron2"/>
    <dgm:cxn modelId="{D649586D-E966-475E-B4CD-0C9B9BC57B11}" type="presParOf" srcId="{AFB54930-E9D3-4858-893F-C7F179BB0AA3}" destId="{AE58928B-C49F-441C-93A8-FD9C6EB9C1B8}" srcOrd="6" destOrd="0" presId="urn:microsoft.com/office/officeart/2005/8/layout/chevron2"/>
    <dgm:cxn modelId="{1A823382-B8E6-4E99-A26A-0CE2FC872F70}" type="presParOf" srcId="{AE58928B-C49F-441C-93A8-FD9C6EB9C1B8}" destId="{E4E3BAEA-7CBA-4FA9-B812-50DC5BCD8D34}" srcOrd="0" destOrd="0" presId="urn:microsoft.com/office/officeart/2005/8/layout/chevron2"/>
    <dgm:cxn modelId="{2C588F61-8340-48F4-8C85-5122C21B2FA4}" type="presParOf" srcId="{AE58928B-C49F-441C-93A8-FD9C6EB9C1B8}" destId="{F29D90C7-7C3B-4D16-960A-6536725BE50C}" srcOrd="1" destOrd="0" presId="urn:microsoft.com/office/officeart/2005/8/layout/chevron2"/>
    <dgm:cxn modelId="{650ADA30-B2F6-4CB6-9C6F-FF0144F4B2DA}" type="presParOf" srcId="{AFB54930-E9D3-4858-893F-C7F179BB0AA3}" destId="{CC9307D3-539E-4F7A-A326-64DF3AE9B31C}" srcOrd="7" destOrd="0" presId="urn:microsoft.com/office/officeart/2005/8/layout/chevron2"/>
    <dgm:cxn modelId="{99314AF1-237B-4411-8314-5EE7120B00E4}" type="presParOf" srcId="{AFB54930-E9D3-4858-893F-C7F179BB0AA3}" destId="{7DE23E3E-3618-4178-A00D-5C31218F31E2}" srcOrd="8" destOrd="0" presId="urn:microsoft.com/office/officeart/2005/8/layout/chevron2"/>
    <dgm:cxn modelId="{D3A52D86-D475-4F6A-BD82-4123858F1388}" type="presParOf" srcId="{7DE23E3E-3618-4178-A00D-5C31218F31E2}" destId="{932007A1-3D4E-4836-A54C-4DE44296056C}" srcOrd="0" destOrd="0" presId="urn:microsoft.com/office/officeart/2005/8/layout/chevron2"/>
    <dgm:cxn modelId="{2BA42BC6-2D11-4CD0-8F50-45109FCB778F}" type="presParOf" srcId="{7DE23E3E-3618-4178-A00D-5C31218F31E2}" destId="{97A7A199-574B-4E96-92DC-AA66E725A7C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4020AF3-C700-4606-8917-C6A353D7963A}">
      <dgm:prSet phldrT="[Text]" custT="1"/>
      <dgm:spPr/>
      <dgm:t>
        <a:bodyPr rtlCol="0"/>
        <a:lstStyle/>
        <a:p>
          <a:pPr rtl="0"/>
          <a:r>
            <a:rPr lang="ru-RU" sz="16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1</a:t>
          </a:r>
          <a:endParaRPr lang="ru-RU" sz="16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87D99D21-0B4A-4259-89FB-0E5941CB535C}" type="parTrans" cxnId="{B0E2386F-A443-4201-8130-FB9CC25AA154}">
      <dgm:prSet/>
      <dgm:spPr/>
      <dgm:t>
        <a:bodyPr rtlCol="0"/>
        <a:lstStyle/>
        <a:p>
          <a:pPr rtl="0"/>
          <a:endParaRPr lang="en-US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6CFF1BD9-AE1F-4488-8B72-01186EADA6FF}" type="sibTrans" cxnId="{B0E2386F-A443-4201-8130-FB9CC25AA154}">
      <dgm:prSet/>
      <dgm:spPr/>
      <dgm:t>
        <a:bodyPr rtlCol="0"/>
        <a:lstStyle/>
        <a:p>
          <a:pPr rtl="0"/>
          <a:endParaRPr lang="en-US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12E26E22-71B0-4386-A84F-ABF2FF66A99F}">
      <dgm:prSet phldrT="[Text]" custT="1"/>
      <dgm:spPr/>
      <dgm:t>
        <a:bodyPr rtlCol="0"/>
        <a:lstStyle/>
        <a:p>
          <a:pPr rtl="0"/>
          <a:r>
            <a:rPr lang="ru-RU" sz="16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2</a:t>
          </a:r>
          <a:endParaRPr lang="ru-RU" sz="16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3A6CB3CB-0F71-4CA8-93AA-0E3E3D59D313}" type="parTrans" cxnId="{937639B3-2352-48E4-A96B-F63DF2119D92}">
      <dgm:prSet/>
      <dgm:spPr/>
      <dgm:t>
        <a:bodyPr rtlCol="0"/>
        <a:lstStyle/>
        <a:p>
          <a:pPr rtl="0"/>
          <a:endParaRPr lang="en-US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E1826C46-15A2-4345-B986-53D05F21F155}" type="sibTrans" cxnId="{937639B3-2352-48E4-A96B-F63DF2119D92}">
      <dgm:prSet/>
      <dgm:spPr/>
      <dgm:t>
        <a:bodyPr rtlCol="0"/>
        <a:lstStyle/>
        <a:p>
          <a:pPr rtl="0"/>
          <a:endParaRPr lang="en-US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A8B05E70-CCF1-4080-8EEE-6873C9D4B630}">
      <dgm:prSet phldrT="[Text]" custT="1"/>
      <dgm:spPr/>
      <dgm:t>
        <a:bodyPr rtlCol="0"/>
        <a:lstStyle/>
        <a:p>
          <a:pPr rtl="0"/>
          <a:r>
            <a:rPr lang="ru-RU" sz="16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3</a:t>
          </a:r>
          <a:endParaRPr lang="ru-RU" sz="16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11D1F3D3-0002-4131-9F84-22FBF8692DA9}" type="parTrans" cxnId="{B8B909D0-D4F6-48D4-81DA-A58F34AE3646}">
      <dgm:prSet/>
      <dgm:spPr/>
      <dgm:t>
        <a:bodyPr rtlCol="0"/>
        <a:lstStyle/>
        <a:p>
          <a:pPr rtl="0"/>
          <a:endParaRPr lang="en-US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B6438016-7365-4FC0-A372-D90585B4B6EE}" type="sibTrans" cxnId="{B8B909D0-D4F6-48D4-81DA-A58F34AE3646}">
      <dgm:prSet/>
      <dgm:spPr/>
      <dgm:t>
        <a:bodyPr rtlCol="0"/>
        <a:lstStyle/>
        <a:p>
          <a:pPr rtl="0"/>
          <a:endParaRPr lang="en-US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42147153-A6C2-4177-BA7D-2ACCC2C1B2F7}">
      <dgm:prSet phldrT="[Text]" custT="1"/>
      <dgm:spPr/>
      <dgm:t>
        <a:bodyPr rtlCol="0"/>
        <a:lstStyle/>
        <a:p>
          <a:pPr rtl="0"/>
          <a:r>
            <a:rPr lang="ru-RU" sz="16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4</a:t>
          </a:r>
          <a:endParaRPr lang="ru-RU" sz="16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C6F68745-4C20-4204-96A6-585691399C14}" type="parTrans" cxnId="{777DC3C6-D336-4C94-A624-E5582A07ECAA}">
      <dgm:prSet/>
      <dgm:spPr/>
      <dgm:t>
        <a:bodyPr rtlCol="0"/>
        <a:lstStyle/>
        <a:p>
          <a:pPr rtl="0"/>
          <a:endParaRPr lang="en-US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0C6B132F-0347-46BA-86A4-3FAFB6676411}" type="sibTrans" cxnId="{777DC3C6-D336-4C94-A624-E5582A07ECAA}">
      <dgm:prSet/>
      <dgm:spPr/>
      <dgm:t>
        <a:bodyPr rtlCol="0"/>
        <a:lstStyle/>
        <a:p>
          <a:pPr rtl="0"/>
          <a:endParaRPr lang="en-US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51CC1CDB-47BE-449A-87E7-3AFEE0132AAF}">
      <dgm:prSet phldrT="[Text]" custT="1"/>
      <dgm:spPr/>
      <dgm:t>
        <a:bodyPr rtlCol="0"/>
        <a:lstStyle/>
        <a:p>
          <a:pPr rtl="0"/>
          <a:r>
            <a:rPr lang="ru-RU" sz="16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5</a:t>
          </a:r>
          <a:endParaRPr lang="ru-RU" sz="16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88AFAF35-3E03-42AF-884C-BBD42011AE89}" type="parTrans" cxnId="{55393038-0F6B-4FED-A66A-E8703BF3959B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0BBD6006-8CEE-4397-B801-6505170D0CA9}" type="sibTrans" cxnId="{55393038-0F6B-4FED-A66A-E8703BF3959B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CE79327D-BD76-41DC-BA05-849593B598D5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отсутствие просроченной задолженности перед республиканским бюджетом Республики Алтай;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10D6069B-1CAD-4687-9EB1-6FDDCC9A2E4E}" type="parTrans" cxnId="{7F556F57-582B-47CE-B9D8-AC74A494AFB8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E5A86E60-A2D7-48E8-B648-9576160A65EE}" type="sibTrans" cxnId="{7F556F57-582B-47CE-B9D8-AC74A494AFB8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27E7BDEC-C9C1-4EFA-AFD2-72A1F834E198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не должны находиться в процессе реорганизации,  ликвидации, в стадии  банкротства, деятельность не приостановлена в порядке, предусмотренном федеральным законодательством;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F739CA28-B924-434D-97CA-7A883D904A1F}" type="parTrans" cxnId="{978C7342-250B-4D30-A32B-B0F5C4E54CBE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89C5F3BD-27CC-42C2-924A-39FA7AAE580A}" type="sibTrans" cxnId="{978C7342-250B-4D30-A32B-B0F5C4E54CBE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11B06A04-E20F-4B99-A65E-6B3CE6F3EE88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отсутствие в реестре дисквалифицированных лиц сведений о дисквалифицированных руководителе или главном бухгалтере участника отбора;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EF763961-1546-4F7B-9F1B-8CE60987FDAC}" type="parTrans" cxnId="{821F939B-7BD4-4E8C-A6C0-61ABB032FEFE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5B674E6E-537A-49A8-BD41-10A445A09BCF}" type="sibTrans" cxnId="{821F939B-7BD4-4E8C-A6C0-61ABB032FEFE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FED4E33F-8A12-473E-9868-92DB7640F85A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не должны иметь неисполненную обязанность по уплате налогов, сборов, страховых взносов, пеней, штрафов, процентов, подлежащих уплате в соответствии с законодательством Российской Федерации о налогах и сборах;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6A1D2E1F-E3A8-41A1-99FA-88E3C01171C1}" type="parTrans" cxnId="{F34E0FE5-0534-4EDE-A0FE-D34A377219BB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F3459D04-40A7-4901-BD29-D386F6B34103}" type="sibTrans" cxnId="{F34E0FE5-0534-4EDE-A0FE-D34A377219BB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168C46A8-4B60-4F2B-9814-44E78C8433D2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не должны получать аналогичную поддержку из республиканского бюджета Республики Алтай;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3703F7FC-ABC5-40AE-B511-29C170271DC7}" type="parTrans" cxnId="{B986F129-34F5-4606-B9F3-468717093D0E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2DA1A5D6-EF0D-4258-9DC4-7789FEC84B44}" type="sibTrans" cxnId="{B986F129-34F5-4606-B9F3-468717093D0E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F5495F96-EFAE-4FD4-B2FC-1D4801AD038B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не должны находиться в перечне организаций и физических лиц, в отношении которых имеются сведения об их причастности к экстремистской деятельности или терроризму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47F0DDD5-148E-435F-AE69-61F389CA339C}" type="parTrans" cxnId="{50BE4FBF-80FB-4868-ADA8-002CB3685D89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5F5FBB70-CB7C-4EDB-AC57-EB3E834ACFC2}" type="sibTrans" cxnId="{50BE4FBF-80FB-4868-ADA8-002CB3685D89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7DB2989F-6542-4B97-834F-628A6DE95132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не должны являться иностранным юридическим лицом;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D556A8D3-CBC7-4ECE-96A6-253123DA9B06}" type="parTrans" cxnId="{7450CFA7-5433-4613-B09B-FE55293E3EFA}">
      <dgm:prSet/>
      <dgm:spPr/>
      <dgm:t>
        <a:bodyPr/>
        <a:lstStyle/>
        <a:p>
          <a:endParaRPr lang="ru-RU"/>
        </a:p>
      </dgm:t>
    </dgm:pt>
    <dgm:pt modelId="{1ECCA963-5F68-4C36-8C91-BAD581787D76}" type="sibTrans" cxnId="{7450CFA7-5433-4613-B09B-FE55293E3EFA}">
      <dgm:prSet/>
      <dgm:spPr/>
      <dgm:t>
        <a:bodyPr/>
        <a:lstStyle/>
        <a:p>
          <a:endParaRPr lang="ru-RU"/>
        </a:p>
      </dgm:t>
    </dgm:pt>
    <dgm:pt modelId="{AFB54930-E9D3-4858-893F-C7F179BB0AA3}" type="pres">
      <dgm:prSet presAssocID="{44156040-AF98-4F2C-9909-9F2439F6F58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EC4BF7-0D4C-4066-B3D8-698B5FCBA761}" type="pres">
      <dgm:prSet presAssocID="{74020AF3-C700-4606-8917-C6A353D7963A}" presName="composite" presStyleCnt="0"/>
      <dgm:spPr/>
    </dgm:pt>
    <dgm:pt modelId="{72921721-A0EC-4A73-B6E3-C9468F37A095}" type="pres">
      <dgm:prSet presAssocID="{74020AF3-C700-4606-8917-C6A353D7963A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5854BD-EF32-4A17-BA57-F41FEA634C0E}" type="pres">
      <dgm:prSet presAssocID="{74020AF3-C700-4606-8917-C6A353D7963A}" presName="descendantText" presStyleLbl="alignAcc1" presStyleIdx="0" presStyleCnt="5" custLinFactNeighborX="-636" custLinFactNeighborY="-434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3E1297-7D51-4889-91E8-B4DC12C573BB}" type="pres">
      <dgm:prSet presAssocID="{6CFF1BD9-AE1F-4488-8B72-01186EADA6FF}" presName="sp" presStyleCnt="0"/>
      <dgm:spPr/>
    </dgm:pt>
    <dgm:pt modelId="{0353D10E-BFC2-464A-AEAD-9C80C47CD222}" type="pres">
      <dgm:prSet presAssocID="{12E26E22-71B0-4386-A84F-ABF2FF66A99F}" presName="composite" presStyleCnt="0"/>
      <dgm:spPr/>
    </dgm:pt>
    <dgm:pt modelId="{F173046B-8638-4667-B5B8-1EE4AF219C9D}" type="pres">
      <dgm:prSet presAssocID="{12E26E22-71B0-4386-A84F-ABF2FF66A99F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1FF9E5-192E-4054-8AA9-15E7DAA3929E}" type="pres">
      <dgm:prSet presAssocID="{12E26E22-71B0-4386-A84F-ABF2FF66A99F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C28F14-3303-469D-A13F-1A0923F2C940}" type="pres">
      <dgm:prSet presAssocID="{E1826C46-15A2-4345-B986-53D05F21F155}" presName="sp" presStyleCnt="0"/>
      <dgm:spPr/>
    </dgm:pt>
    <dgm:pt modelId="{99507A3B-8FD1-48B7-B75D-AB4C428C195D}" type="pres">
      <dgm:prSet presAssocID="{A8B05E70-CCF1-4080-8EEE-6873C9D4B630}" presName="composite" presStyleCnt="0"/>
      <dgm:spPr/>
    </dgm:pt>
    <dgm:pt modelId="{28958D69-0236-4117-A015-38CC5107D510}" type="pres">
      <dgm:prSet presAssocID="{A8B05E70-CCF1-4080-8EEE-6873C9D4B630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F9F58F-A74A-41A9-B278-70548A83B1A6}" type="pres">
      <dgm:prSet presAssocID="{A8B05E70-CCF1-4080-8EEE-6873C9D4B630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41B50-6CF1-4AAF-8F29-9E3708F7417D}" type="pres">
      <dgm:prSet presAssocID="{B6438016-7365-4FC0-A372-D90585B4B6EE}" presName="sp" presStyleCnt="0"/>
      <dgm:spPr/>
    </dgm:pt>
    <dgm:pt modelId="{AE58928B-C49F-441C-93A8-FD9C6EB9C1B8}" type="pres">
      <dgm:prSet presAssocID="{42147153-A6C2-4177-BA7D-2ACCC2C1B2F7}" presName="composite" presStyleCnt="0"/>
      <dgm:spPr/>
    </dgm:pt>
    <dgm:pt modelId="{E4E3BAEA-7CBA-4FA9-B812-50DC5BCD8D34}" type="pres">
      <dgm:prSet presAssocID="{42147153-A6C2-4177-BA7D-2ACCC2C1B2F7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9D90C7-7C3B-4D16-960A-6536725BE50C}" type="pres">
      <dgm:prSet presAssocID="{42147153-A6C2-4177-BA7D-2ACCC2C1B2F7}" presName="descendantText" presStyleLbl="alignAcc1" presStyleIdx="3" presStyleCnt="5" custScaleY="1240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9307D3-539E-4F7A-A326-64DF3AE9B31C}" type="pres">
      <dgm:prSet presAssocID="{0C6B132F-0347-46BA-86A4-3FAFB6676411}" presName="sp" presStyleCnt="0"/>
      <dgm:spPr/>
    </dgm:pt>
    <dgm:pt modelId="{7DE23E3E-3618-4178-A00D-5C31218F31E2}" type="pres">
      <dgm:prSet presAssocID="{51CC1CDB-47BE-449A-87E7-3AFEE0132AAF}" presName="composite" presStyleCnt="0"/>
      <dgm:spPr/>
    </dgm:pt>
    <dgm:pt modelId="{932007A1-3D4E-4836-A54C-4DE44296056C}" type="pres">
      <dgm:prSet presAssocID="{51CC1CDB-47BE-449A-87E7-3AFEE0132AAF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A7A199-574B-4E96-92DC-AA66E725A7C8}" type="pres">
      <dgm:prSet presAssocID="{51CC1CDB-47BE-449A-87E7-3AFEE0132AAF}" presName="descendantText" presStyleLbl="alignAcc1" presStyleIdx="4" presStyleCnt="5" custScaleY="1203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4C1498-689E-4414-BB27-46F4EA45F44D}" type="presOf" srcId="{11B06A04-E20F-4B99-A65E-6B3CE6F3EE88}" destId="{11F9F58F-A74A-41A9-B278-70548A83B1A6}" srcOrd="0" destOrd="0" presId="urn:microsoft.com/office/officeart/2005/8/layout/chevron2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F34E0FE5-0534-4EDE-A0FE-D34A377219BB}" srcId="{42147153-A6C2-4177-BA7D-2ACCC2C1B2F7}" destId="{FED4E33F-8A12-473E-9868-92DB7640F85A}" srcOrd="0" destOrd="0" parTransId="{6A1D2E1F-E3A8-41A1-99FA-88E3C01171C1}" sibTransId="{F3459D04-40A7-4901-BD29-D386F6B34103}"/>
    <dgm:cxn modelId="{48E9C670-CB13-46D6-A836-F8990D798B45}" type="presOf" srcId="{42147153-A6C2-4177-BA7D-2ACCC2C1B2F7}" destId="{E4E3BAEA-7CBA-4FA9-B812-50DC5BCD8D34}" srcOrd="0" destOrd="0" presId="urn:microsoft.com/office/officeart/2005/8/layout/chevron2"/>
    <dgm:cxn modelId="{4E7D03A9-CD24-4461-BE73-B7829DDA61DF}" type="presOf" srcId="{168C46A8-4B60-4F2B-9814-44E78C8433D2}" destId="{97A7A199-574B-4E96-92DC-AA66E725A7C8}" srcOrd="0" destOrd="0" presId="urn:microsoft.com/office/officeart/2005/8/layout/chevron2"/>
    <dgm:cxn modelId="{91EB9600-B998-4B2E-B821-242A9BF844C5}" type="presOf" srcId="{FED4E33F-8A12-473E-9868-92DB7640F85A}" destId="{F29D90C7-7C3B-4D16-960A-6536725BE50C}" srcOrd="0" destOrd="0" presId="urn:microsoft.com/office/officeart/2005/8/layout/chevron2"/>
    <dgm:cxn modelId="{471DD858-1B0F-4939-8DCB-8EE034C4446B}" type="presOf" srcId="{12E26E22-71B0-4386-A84F-ABF2FF66A99F}" destId="{F173046B-8638-4667-B5B8-1EE4AF219C9D}" srcOrd="0" destOrd="0" presId="urn:microsoft.com/office/officeart/2005/8/layout/chevron2"/>
    <dgm:cxn modelId="{5BB580C6-7AC5-40D4-83B1-09482D2F3717}" type="presOf" srcId="{CE79327D-BD76-41DC-BA05-849593B598D5}" destId="{0E5854BD-EF32-4A17-BA57-F41FEA634C0E}" srcOrd="0" destOrd="0" presId="urn:microsoft.com/office/officeart/2005/8/layout/chevron2"/>
    <dgm:cxn modelId="{B986F129-34F5-4606-B9F3-468717093D0E}" srcId="{51CC1CDB-47BE-449A-87E7-3AFEE0132AAF}" destId="{168C46A8-4B60-4F2B-9814-44E78C8433D2}" srcOrd="0" destOrd="0" parTransId="{3703F7FC-ABC5-40AE-B511-29C170271DC7}" sibTransId="{2DA1A5D6-EF0D-4258-9DC4-7789FEC84B44}"/>
    <dgm:cxn modelId="{371418D9-0662-4CED-8815-7B11458D7A83}" type="presOf" srcId="{51CC1CDB-47BE-449A-87E7-3AFEE0132AAF}" destId="{932007A1-3D4E-4836-A54C-4DE44296056C}" srcOrd="0" destOrd="0" presId="urn:microsoft.com/office/officeart/2005/8/layout/chevron2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2D7F4CEB-5383-4EA1-8BE9-88DB7B302872}" type="presOf" srcId="{44156040-AF98-4F2C-9909-9F2439F6F588}" destId="{AFB54930-E9D3-4858-893F-C7F179BB0AA3}" srcOrd="0" destOrd="0" presId="urn:microsoft.com/office/officeart/2005/8/layout/chevron2"/>
    <dgm:cxn modelId="{24A795C4-821B-4EEE-81B8-7A492948B72C}" type="presOf" srcId="{74020AF3-C700-4606-8917-C6A353D7963A}" destId="{72921721-A0EC-4A73-B6E3-C9468F37A095}" srcOrd="0" destOrd="0" presId="urn:microsoft.com/office/officeart/2005/8/layout/chevron2"/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BEE17EB7-118A-4630-A857-88B98D009BCF}" type="presOf" srcId="{A8B05E70-CCF1-4080-8EEE-6873C9D4B630}" destId="{28958D69-0236-4117-A015-38CC5107D510}" srcOrd="0" destOrd="0" presId="urn:microsoft.com/office/officeart/2005/8/layout/chevron2"/>
    <dgm:cxn modelId="{C97DD50F-C3E7-4826-9104-6B1BB71CC492}" type="presOf" srcId="{F5495F96-EFAE-4FD4-B2FC-1D4801AD038B}" destId="{97A7A199-574B-4E96-92DC-AA66E725A7C8}" srcOrd="0" destOrd="1" presId="urn:microsoft.com/office/officeart/2005/8/layout/chevron2"/>
    <dgm:cxn modelId="{55393038-0F6B-4FED-A66A-E8703BF3959B}" srcId="{44156040-AF98-4F2C-9909-9F2439F6F588}" destId="{51CC1CDB-47BE-449A-87E7-3AFEE0132AAF}" srcOrd="4" destOrd="0" parTransId="{88AFAF35-3E03-42AF-884C-BBD42011AE89}" sibTransId="{0BBD6006-8CEE-4397-B801-6505170D0CA9}"/>
    <dgm:cxn modelId="{821F939B-7BD4-4E8C-A6C0-61ABB032FEFE}" srcId="{A8B05E70-CCF1-4080-8EEE-6873C9D4B630}" destId="{11B06A04-E20F-4B99-A65E-6B3CE6F3EE88}" srcOrd="0" destOrd="0" parTransId="{EF763961-1546-4F7B-9F1B-8CE60987FDAC}" sibTransId="{5B674E6E-537A-49A8-BD41-10A445A09BCF}"/>
    <dgm:cxn modelId="{C480BAFD-AB20-43BA-B283-DC11E63E3879}" type="presOf" srcId="{27E7BDEC-C9C1-4EFA-AFD2-72A1F834E198}" destId="{E21FF9E5-192E-4054-8AA9-15E7DAA3929E}" srcOrd="0" destOrd="0" presId="urn:microsoft.com/office/officeart/2005/8/layout/chevron2"/>
    <dgm:cxn modelId="{7F556F57-582B-47CE-B9D8-AC74A494AFB8}" srcId="{74020AF3-C700-4606-8917-C6A353D7963A}" destId="{CE79327D-BD76-41DC-BA05-849593B598D5}" srcOrd="0" destOrd="0" parTransId="{10D6069B-1CAD-4687-9EB1-6FDDCC9A2E4E}" sibTransId="{E5A86E60-A2D7-48E8-B648-9576160A65EE}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978C7342-250B-4D30-A32B-B0F5C4E54CBE}" srcId="{12E26E22-71B0-4386-A84F-ABF2FF66A99F}" destId="{27E7BDEC-C9C1-4EFA-AFD2-72A1F834E198}" srcOrd="0" destOrd="0" parTransId="{F739CA28-B924-434D-97CA-7A883D904A1F}" sibTransId="{89C5F3BD-27CC-42C2-924A-39FA7AAE580A}"/>
    <dgm:cxn modelId="{62F871CC-F9E2-42F5-AB35-0764B2D7118B}" type="presOf" srcId="{7DB2989F-6542-4B97-834F-628A6DE95132}" destId="{0E5854BD-EF32-4A17-BA57-F41FEA634C0E}" srcOrd="0" destOrd="1" presId="urn:microsoft.com/office/officeart/2005/8/layout/chevron2"/>
    <dgm:cxn modelId="{7450CFA7-5433-4613-B09B-FE55293E3EFA}" srcId="{74020AF3-C700-4606-8917-C6A353D7963A}" destId="{7DB2989F-6542-4B97-834F-628A6DE95132}" srcOrd="1" destOrd="0" parTransId="{D556A8D3-CBC7-4ECE-96A6-253123DA9B06}" sibTransId="{1ECCA963-5F68-4C36-8C91-BAD581787D76}"/>
    <dgm:cxn modelId="{50BE4FBF-80FB-4868-ADA8-002CB3685D89}" srcId="{51CC1CDB-47BE-449A-87E7-3AFEE0132AAF}" destId="{F5495F96-EFAE-4FD4-B2FC-1D4801AD038B}" srcOrd="1" destOrd="0" parTransId="{47F0DDD5-148E-435F-AE69-61F389CA339C}" sibTransId="{5F5FBB70-CB7C-4EDB-AC57-EB3E834ACFC2}"/>
    <dgm:cxn modelId="{63A3B0C1-DDC5-4F4E-9587-F0A18BAE20FA}" type="presParOf" srcId="{AFB54930-E9D3-4858-893F-C7F179BB0AA3}" destId="{1BEC4BF7-0D4C-4066-B3D8-698B5FCBA761}" srcOrd="0" destOrd="0" presId="urn:microsoft.com/office/officeart/2005/8/layout/chevron2"/>
    <dgm:cxn modelId="{A226B77D-C133-46CE-B5F4-5B353FB24A93}" type="presParOf" srcId="{1BEC4BF7-0D4C-4066-B3D8-698B5FCBA761}" destId="{72921721-A0EC-4A73-B6E3-C9468F37A095}" srcOrd="0" destOrd="0" presId="urn:microsoft.com/office/officeart/2005/8/layout/chevron2"/>
    <dgm:cxn modelId="{63D5D6AD-0C70-4123-8BD7-740B91FCF4F1}" type="presParOf" srcId="{1BEC4BF7-0D4C-4066-B3D8-698B5FCBA761}" destId="{0E5854BD-EF32-4A17-BA57-F41FEA634C0E}" srcOrd="1" destOrd="0" presId="urn:microsoft.com/office/officeart/2005/8/layout/chevron2"/>
    <dgm:cxn modelId="{3C5EC150-020D-4362-8F50-735DC99D77D2}" type="presParOf" srcId="{AFB54930-E9D3-4858-893F-C7F179BB0AA3}" destId="{DB3E1297-7D51-4889-91E8-B4DC12C573BB}" srcOrd="1" destOrd="0" presId="urn:microsoft.com/office/officeart/2005/8/layout/chevron2"/>
    <dgm:cxn modelId="{342CF356-651E-4EE9-9967-B02CB86D0A46}" type="presParOf" srcId="{AFB54930-E9D3-4858-893F-C7F179BB0AA3}" destId="{0353D10E-BFC2-464A-AEAD-9C80C47CD222}" srcOrd="2" destOrd="0" presId="urn:microsoft.com/office/officeart/2005/8/layout/chevron2"/>
    <dgm:cxn modelId="{0808EDF3-0D11-4882-B62A-E6D1343FE4CA}" type="presParOf" srcId="{0353D10E-BFC2-464A-AEAD-9C80C47CD222}" destId="{F173046B-8638-4667-B5B8-1EE4AF219C9D}" srcOrd="0" destOrd="0" presId="urn:microsoft.com/office/officeart/2005/8/layout/chevron2"/>
    <dgm:cxn modelId="{82027A0C-01CF-46BA-BC0A-8F7BEA932CA9}" type="presParOf" srcId="{0353D10E-BFC2-464A-AEAD-9C80C47CD222}" destId="{E21FF9E5-192E-4054-8AA9-15E7DAA3929E}" srcOrd="1" destOrd="0" presId="urn:microsoft.com/office/officeart/2005/8/layout/chevron2"/>
    <dgm:cxn modelId="{4BAA45AA-9643-41F1-95D6-6EB3A1CF85E7}" type="presParOf" srcId="{AFB54930-E9D3-4858-893F-C7F179BB0AA3}" destId="{F2C28F14-3303-469D-A13F-1A0923F2C940}" srcOrd="3" destOrd="0" presId="urn:microsoft.com/office/officeart/2005/8/layout/chevron2"/>
    <dgm:cxn modelId="{DAEBF58A-2860-4983-989F-690937A60ED3}" type="presParOf" srcId="{AFB54930-E9D3-4858-893F-C7F179BB0AA3}" destId="{99507A3B-8FD1-48B7-B75D-AB4C428C195D}" srcOrd="4" destOrd="0" presId="urn:microsoft.com/office/officeart/2005/8/layout/chevron2"/>
    <dgm:cxn modelId="{E0FE519B-1356-4CDD-8C0E-5E8F125345FD}" type="presParOf" srcId="{99507A3B-8FD1-48B7-B75D-AB4C428C195D}" destId="{28958D69-0236-4117-A015-38CC5107D510}" srcOrd="0" destOrd="0" presId="urn:microsoft.com/office/officeart/2005/8/layout/chevron2"/>
    <dgm:cxn modelId="{C6824D95-AD15-44CB-BC54-6CB44A0A2BC1}" type="presParOf" srcId="{99507A3B-8FD1-48B7-B75D-AB4C428C195D}" destId="{11F9F58F-A74A-41A9-B278-70548A83B1A6}" srcOrd="1" destOrd="0" presId="urn:microsoft.com/office/officeart/2005/8/layout/chevron2"/>
    <dgm:cxn modelId="{97E0427B-35E2-443C-998F-5451A7D030F4}" type="presParOf" srcId="{AFB54930-E9D3-4858-893F-C7F179BB0AA3}" destId="{4E541B50-6CF1-4AAF-8F29-9E3708F7417D}" srcOrd="5" destOrd="0" presId="urn:microsoft.com/office/officeart/2005/8/layout/chevron2"/>
    <dgm:cxn modelId="{D649586D-E966-475E-B4CD-0C9B9BC57B11}" type="presParOf" srcId="{AFB54930-E9D3-4858-893F-C7F179BB0AA3}" destId="{AE58928B-C49F-441C-93A8-FD9C6EB9C1B8}" srcOrd="6" destOrd="0" presId="urn:microsoft.com/office/officeart/2005/8/layout/chevron2"/>
    <dgm:cxn modelId="{1A823382-B8E6-4E99-A26A-0CE2FC872F70}" type="presParOf" srcId="{AE58928B-C49F-441C-93A8-FD9C6EB9C1B8}" destId="{E4E3BAEA-7CBA-4FA9-B812-50DC5BCD8D34}" srcOrd="0" destOrd="0" presId="urn:microsoft.com/office/officeart/2005/8/layout/chevron2"/>
    <dgm:cxn modelId="{2C588F61-8340-48F4-8C85-5122C21B2FA4}" type="presParOf" srcId="{AE58928B-C49F-441C-93A8-FD9C6EB9C1B8}" destId="{F29D90C7-7C3B-4D16-960A-6536725BE50C}" srcOrd="1" destOrd="0" presId="urn:microsoft.com/office/officeart/2005/8/layout/chevron2"/>
    <dgm:cxn modelId="{650ADA30-B2F6-4CB6-9C6F-FF0144F4B2DA}" type="presParOf" srcId="{AFB54930-E9D3-4858-893F-C7F179BB0AA3}" destId="{CC9307D3-539E-4F7A-A326-64DF3AE9B31C}" srcOrd="7" destOrd="0" presId="urn:microsoft.com/office/officeart/2005/8/layout/chevron2"/>
    <dgm:cxn modelId="{99314AF1-237B-4411-8314-5EE7120B00E4}" type="presParOf" srcId="{AFB54930-E9D3-4858-893F-C7F179BB0AA3}" destId="{7DE23E3E-3618-4178-A00D-5C31218F31E2}" srcOrd="8" destOrd="0" presId="urn:microsoft.com/office/officeart/2005/8/layout/chevron2"/>
    <dgm:cxn modelId="{D3A52D86-D475-4F6A-BD82-4123858F1388}" type="presParOf" srcId="{7DE23E3E-3618-4178-A00D-5C31218F31E2}" destId="{932007A1-3D4E-4836-A54C-4DE44296056C}" srcOrd="0" destOrd="0" presId="urn:microsoft.com/office/officeart/2005/8/layout/chevron2"/>
    <dgm:cxn modelId="{2BA42BC6-2D11-4CD0-8F50-45109FCB778F}" type="presParOf" srcId="{7DE23E3E-3618-4178-A00D-5C31218F31E2}" destId="{97A7A199-574B-4E96-92DC-AA66E725A7C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4020AF3-C700-4606-8917-C6A353D7963A}">
      <dgm:prSet phldrT="[Text]" custT="1"/>
      <dgm:spPr/>
      <dgm:t>
        <a:bodyPr rtlCol="0"/>
        <a:lstStyle/>
        <a:p>
          <a:pPr rtl="0"/>
          <a:r>
            <a:rPr lang="ru-RU" sz="1300" noProof="0" dirty="0" smtClean="0"/>
            <a:t>1</a:t>
          </a:r>
          <a:endParaRPr lang="ru-RU" sz="1300" noProof="0" dirty="0"/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87D99D21-0B4A-4259-89FB-0E5941CB535C}" type="parTrans" cxnId="{B0E2386F-A443-4201-8130-FB9CC25AA154}">
      <dgm:prSet/>
      <dgm:spPr/>
      <dgm:t>
        <a:bodyPr rtlCol="0"/>
        <a:lstStyle/>
        <a:p>
          <a:pPr rtl="0"/>
          <a:endParaRPr lang="en-US" sz="1300"/>
        </a:p>
      </dgm:t>
    </dgm:pt>
    <dgm:pt modelId="{6CFF1BD9-AE1F-4488-8B72-01186EADA6FF}" type="sibTrans" cxnId="{B0E2386F-A443-4201-8130-FB9CC25AA154}">
      <dgm:prSet/>
      <dgm:spPr/>
      <dgm:t>
        <a:bodyPr rtlCol="0"/>
        <a:lstStyle/>
        <a:p>
          <a:pPr rtl="0"/>
          <a:endParaRPr lang="en-US" sz="1300"/>
        </a:p>
      </dgm:t>
    </dgm:pt>
    <dgm:pt modelId="{12E26E22-71B0-4386-A84F-ABF2FF66A99F}">
      <dgm:prSet phldrT="[Text]" custT="1"/>
      <dgm:spPr/>
      <dgm:t>
        <a:bodyPr rtlCol="0"/>
        <a:lstStyle/>
        <a:p>
          <a:pPr rtl="0"/>
          <a:r>
            <a:rPr lang="ru-RU" sz="1300" noProof="0" dirty="0" smtClean="0"/>
            <a:t>2</a:t>
          </a:r>
          <a:endParaRPr lang="ru-RU" sz="1300" noProof="0" dirty="0"/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3A6CB3CB-0F71-4CA8-93AA-0E3E3D59D313}" type="parTrans" cxnId="{937639B3-2352-48E4-A96B-F63DF2119D92}">
      <dgm:prSet/>
      <dgm:spPr/>
      <dgm:t>
        <a:bodyPr rtlCol="0"/>
        <a:lstStyle/>
        <a:p>
          <a:pPr rtl="0"/>
          <a:endParaRPr lang="en-US" sz="1300"/>
        </a:p>
      </dgm:t>
    </dgm:pt>
    <dgm:pt modelId="{E1826C46-15A2-4345-B986-53D05F21F155}" type="sibTrans" cxnId="{937639B3-2352-48E4-A96B-F63DF2119D92}">
      <dgm:prSet/>
      <dgm:spPr/>
      <dgm:t>
        <a:bodyPr rtlCol="0"/>
        <a:lstStyle/>
        <a:p>
          <a:pPr rtl="0"/>
          <a:endParaRPr lang="en-US" sz="1300"/>
        </a:p>
      </dgm:t>
    </dgm:pt>
    <dgm:pt modelId="{A8B05E70-CCF1-4080-8EEE-6873C9D4B630}">
      <dgm:prSet phldrT="[Text]" custT="1"/>
      <dgm:spPr/>
      <dgm:t>
        <a:bodyPr rtlCol="0"/>
        <a:lstStyle/>
        <a:p>
          <a:pPr rtl="0"/>
          <a:r>
            <a:rPr lang="ru-RU" sz="1300" noProof="0" dirty="0" smtClean="0"/>
            <a:t>3</a:t>
          </a:r>
          <a:endParaRPr lang="ru-RU" sz="1300" noProof="0" dirty="0"/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11D1F3D3-0002-4131-9F84-22FBF8692DA9}" type="parTrans" cxnId="{B8B909D0-D4F6-48D4-81DA-A58F34AE3646}">
      <dgm:prSet/>
      <dgm:spPr/>
      <dgm:t>
        <a:bodyPr rtlCol="0"/>
        <a:lstStyle/>
        <a:p>
          <a:pPr rtl="0"/>
          <a:endParaRPr lang="en-US" sz="1300"/>
        </a:p>
      </dgm:t>
    </dgm:pt>
    <dgm:pt modelId="{B6438016-7365-4FC0-A372-D90585B4B6EE}" type="sibTrans" cxnId="{B8B909D0-D4F6-48D4-81DA-A58F34AE3646}">
      <dgm:prSet/>
      <dgm:spPr/>
      <dgm:t>
        <a:bodyPr rtlCol="0"/>
        <a:lstStyle/>
        <a:p>
          <a:pPr rtl="0"/>
          <a:endParaRPr lang="en-US" sz="1300"/>
        </a:p>
      </dgm:t>
    </dgm:pt>
    <dgm:pt modelId="{42147153-A6C2-4177-BA7D-2ACCC2C1B2F7}">
      <dgm:prSet phldrT="[Text]" custT="1"/>
      <dgm:spPr/>
      <dgm:t>
        <a:bodyPr rtlCol="0"/>
        <a:lstStyle/>
        <a:p>
          <a:pPr rtl="0"/>
          <a:r>
            <a:rPr lang="ru-RU" sz="1300" noProof="0" dirty="0" smtClean="0"/>
            <a:t>4</a:t>
          </a:r>
          <a:endParaRPr lang="ru-RU" sz="1300" noProof="0" dirty="0"/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C6F68745-4C20-4204-96A6-585691399C14}" type="parTrans" cxnId="{777DC3C6-D336-4C94-A624-E5582A07ECAA}">
      <dgm:prSet/>
      <dgm:spPr/>
      <dgm:t>
        <a:bodyPr rtlCol="0"/>
        <a:lstStyle/>
        <a:p>
          <a:pPr rtl="0"/>
          <a:endParaRPr lang="en-US" sz="1300"/>
        </a:p>
      </dgm:t>
    </dgm:pt>
    <dgm:pt modelId="{0C6B132F-0347-46BA-86A4-3FAFB6676411}" type="sibTrans" cxnId="{777DC3C6-D336-4C94-A624-E5582A07ECAA}">
      <dgm:prSet/>
      <dgm:spPr/>
      <dgm:t>
        <a:bodyPr rtlCol="0"/>
        <a:lstStyle/>
        <a:p>
          <a:pPr rtl="0"/>
          <a:endParaRPr lang="en-US" sz="1300"/>
        </a:p>
      </dgm:t>
    </dgm:pt>
    <dgm:pt modelId="{51CC1CDB-47BE-449A-87E7-3AFEE0132AAF}">
      <dgm:prSet phldrT="[Text]" custT="1"/>
      <dgm:spPr/>
      <dgm:t>
        <a:bodyPr rtlCol="0"/>
        <a:lstStyle/>
        <a:p>
          <a:pPr rtl="0"/>
          <a:r>
            <a:rPr lang="ru-RU" sz="1300" noProof="0" dirty="0" smtClean="0"/>
            <a:t>5</a:t>
          </a:r>
          <a:endParaRPr lang="ru-RU" sz="1300" noProof="0" dirty="0"/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88AFAF35-3E03-42AF-884C-BBD42011AE89}" type="parTrans" cxnId="{55393038-0F6B-4FED-A66A-E8703BF3959B}">
      <dgm:prSet/>
      <dgm:spPr/>
      <dgm:t>
        <a:bodyPr/>
        <a:lstStyle/>
        <a:p>
          <a:endParaRPr lang="ru-RU" sz="1300"/>
        </a:p>
      </dgm:t>
    </dgm:pt>
    <dgm:pt modelId="{0BBD6006-8CEE-4397-B801-6505170D0CA9}" type="sibTrans" cxnId="{55393038-0F6B-4FED-A66A-E8703BF3959B}">
      <dgm:prSet/>
      <dgm:spPr/>
      <dgm:t>
        <a:bodyPr/>
        <a:lstStyle/>
        <a:p>
          <a:endParaRPr lang="ru-RU" sz="1300"/>
        </a:p>
      </dgm:t>
    </dgm:pt>
    <dgm:pt modelId="{CE79327D-BD76-41DC-BA05-849593B598D5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заявку по установленной форме; 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10D6069B-1CAD-4687-9EB1-6FDDCC9A2E4E}" type="parTrans" cxnId="{7F556F57-582B-47CE-B9D8-AC74A494AFB8}">
      <dgm:prSet/>
      <dgm:spPr/>
      <dgm:t>
        <a:bodyPr/>
        <a:lstStyle/>
        <a:p>
          <a:endParaRPr lang="ru-RU" sz="1300"/>
        </a:p>
      </dgm:t>
    </dgm:pt>
    <dgm:pt modelId="{E5A86E60-A2D7-48E8-B648-9576160A65EE}" type="sibTrans" cxnId="{7F556F57-582B-47CE-B9D8-AC74A494AFB8}">
      <dgm:prSet/>
      <dgm:spPr/>
      <dgm:t>
        <a:bodyPr/>
        <a:lstStyle/>
        <a:p>
          <a:endParaRPr lang="ru-RU" sz="1300"/>
        </a:p>
      </dgm:t>
    </dgm:pt>
    <dgm:pt modelId="{27E7BDEC-C9C1-4EFA-AFD2-72A1F834E198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копию договора на приобретение в собственность оборудования</a:t>
          </a:r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;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F739CA28-B924-434D-97CA-7A883D904A1F}" type="parTrans" cxnId="{978C7342-250B-4D30-A32B-B0F5C4E54CBE}">
      <dgm:prSet/>
      <dgm:spPr/>
      <dgm:t>
        <a:bodyPr/>
        <a:lstStyle/>
        <a:p>
          <a:endParaRPr lang="ru-RU" sz="1300"/>
        </a:p>
      </dgm:t>
    </dgm:pt>
    <dgm:pt modelId="{89C5F3BD-27CC-42C2-924A-39FA7AAE580A}" type="sibTrans" cxnId="{978C7342-250B-4D30-A32B-B0F5C4E54CBE}">
      <dgm:prSet/>
      <dgm:spPr/>
      <dgm:t>
        <a:bodyPr/>
        <a:lstStyle/>
        <a:p>
          <a:endParaRPr lang="ru-RU" sz="1300"/>
        </a:p>
      </dgm:t>
    </dgm:pt>
    <dgm:pt modelId="{11B06A04-E20F-4B99-A65E-6B3CE6F3EE88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копию акта приема-передачи предмета договора на приобретение в собственность оборудования;</a:t>
          </a:r>
          <a:endParaRPr lang="ru-RU" sz="1600" b="1" dirty="0">
            <a:solidFill>
              <a:schemeClr val="tx2"/>
            </a:solidFill>
          </a:endParaRPr>
        </a:p>
      </dgm:t>
    </dgm:pt>
    <dgm:pt modelId="{EF763961-1546-4F7B-9F1B-8CE60987FDAC}" type="parTrans" cxnId="{821F939B-7BD4-4E8C-A6C0-61ABB032FEFE}">
      <dgm:prSet/>
      <dgm:spPr/>
      <dgm:t>
        <a:bodyPr/>
        <a:lstStyle/>
        <a:p>
          <a:endParaRPr lang="ru-RU" sz="1300"/>
        </a:p>
      </dgm:t>
    </dgm:pt>
    <dgm:pt modelId="{5B674E6E-537A-49A8-BD41-10A445A09BCF}" type="sibTrans" cxnId="{821F939B-7BD4-4E8C-A6C0-61ABB032FEFE}">
      <dgm:prSet/>
      <dgm:spPr/>
      <dgm:t>
        <a:bodyPr/>
        <a:lstStyle/>
        <a:p>
          <a:endParaRPr lang="ru-RU" sz="1300"/>
        </a:p>
      </dgm:t>
    </dgm:pt>
    <dgm:pt modelId="{FED4E33F-8A12-473E-9868-92DB7640F85A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копии платежных документов, подтверждающих оплату по договору на приобретение в собственность оборудования</a:t>
          </a:r>
          <a:endParaRPr lang="ru-RU" sz="1600" b="1" dirty="0">
            <a:solidFill>
              <a:schemeClr val="tx2"/>
            </a:solidFill>
          </a:endParaRPr>
        </a:p>
      </dgm:t>
    </dgm:pt>
    <dgm:pt modelId="{6A1D2E1F-E3A8-41A1-99FA-88E3C01171C1}" type="parTrans" cxnId="{F34E0FE5-0534-4EDE-A0FE-D34A377219BB}">
      <dgm:prSet/>
      <dgm:spPr/>
      <dgm:t>
        <a:bodyPr/>
        <a:lstStyle/>
        <a:p>
          <a:endParaRPr lang="ru-RU" sz="1300"/>
        </a:p>
      </dgm:t>
    </dgm:pt>
    <dgm:pt modelId="{F3459D04-40A7-4901-BD29-D386F6B34103}" type="sibTrans" cxnId="{F34E0FE5-0534-4EDE-A0FE-D34A377219BB}">
      <dgm:prSet/>
      <dgm:spPr/>
      <dgm:t>
        <a:bodyPr/>
        <a:lstStyle/>
        <a:p>
          <a:endParaRPr lang="ru-RU" sz="1300"/>
        </a:p>
      </dgm:t>
    </dgm:pt>
    <dgm:pt modelId="{168C46A8-4B60-4F2B-9814-44E78C8433D2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справку о состоянии расчетов (доходах) по налогу на профессиональный доход для физических лиц, применяющих специальный налоговый режим;</a:t>
          </a:r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 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3703F7FC-ABC5-40AE-B511-29C170271DC7}" type="parTrans" cxnId="{B986F129-34F5-4606-B9F3-468717093D0E}">
      <dgm:prSet/>
      <dgm:spPr/>
      <dgm:t>
        <a:bodyPr/>
        <a:lstStyle/>
        <a:p>
          <a:endParaRPr lang="ru-RU" sz="1300"/>
        </a:p>
      </dgm:t>
    </dgm:pt>
    <dgm:pt modelId="{2DA1A5D6-EF0D-4258-9DC4-7789FEC84B44}" type="sibTrans" cxnId="{B986F129-34F5-4606-B9F3-468717093D0E}">
      <dgm:prSet/>
      <dgm:spPr/>
      <dgm:t>
        <a:bodyPr/>
        <a:lstStyle/>
        <a:p>
          <a:endParaRPr lang="ru-RU" sz="1300"/>
        </a:p>
      </dgm:t>
    </dgm:pt>
    <dgm:pt modelId="{79B258E0-4BA4-41C6-93AC-EED9A4CDC2E2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согласие на обработку персональных данных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D2A68E32-ED6B-4E55-87AD-9DC1CD27EA09}" type="parTrans" cxnId="{DC277F1D-3F70-4BB0-BA02-D0A43B7D217E}">
      <dgm:prSet/>
      <dgm:spPr/>
      <dgm:t>
        <a:bodyPr/>
        <a:lstStyle/>
        <a:p>
          <a:endParaRPr lang="ru-RU"/>
        </a:p>
      </dgm:t>
    </dgm:pt>
    <dgm:pt modelId="{0B0DD2B2-98AE-4486-A0BF-C576A1083493}" type="sibTrans" cxnId="{DC277F1D-3F70-4BB0-BA02-D0A43B7D217E}">
      <dgm:prSet/>
      <dgm:spPr/>
      <dgm:t>
        <a:bodyPr/>
        <a:lstStyle/>
        <a:p>
          <a:endParaRPr lang="ru-RU"/>
        </a:p>
      </dgm:t>
    </dgm:pt>
    <dgm:pt modelId="{1E60ECCB-0CC6-4C76-96C3-DE60E494DC0B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бухгалтерские документы, подтверждающие постановку на баланс оборудования и модульные объекты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2A631588-98DC-4060-89A1-D9740D526B45}" type="parTrans" cxnId="{E2997E6E-B824-4975-AC29-79609673530F}">
      <dgm:prSet/>
      <dgm:spPr/>
      <dgm:t>
        <a:bodyPr/>
        <a:lstStyle/>
        <a:p>
          <a:endParaRPr lang="ru-RU"/>
        </a:p>
      </dgm:t>
    </dgm:pt>
    <dgm:pt modelId="{15906CAE-35B4-41CD-A915-2152B63825E1}" type="sibTrans" cxnId="{E2997E6E-B824-4975-AC29-79609673530F}">
      <dgm:prSet/>
      <dgm:spPr/>
      <dgm:t>
        <a:bodyPr/>
        <a:lstStyle/>
        <a:p>
          <a:endParaRPr lang="ru-RU"/>
        </a:p>
      </dgm:t>
    </dgm:pt>
    <dgm:pt modelId="{6EC9B283-1953-4A60-A1E4-EB8D7B0E3031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копию документа, подтверждающего дату производства (выпуска) оборудования</a:t>
          </a:r>
          <a:endParaRPr lang="ru-RU" sz="1600" b="1" dirty="0">
            <a:solidFill>
              <a:schemeClr val="tx2"/>
            </a:solidFill>
          </a:endParaRPr>
        </a:p>
      </dgm:t>
    </dgm:pt>
    <dgm:pt modelId="{869FE0D9-A384-4599-B2C8-81946373D321}" type="parTrans" cxnId="{DBF9B240-7A36-4A73-B5AC-9ECA48BA3E06}">
      <dgm:prSet/>
      <dgm:spPr/>
      <dgm:t>
        <a:bodyPr/>
        <a:lstStyle/>
        <a:p>
          <a:endParaRPr lang="ru-RU"/>
        </a:p>
      </dgm:t>
    </dgm:pt>
    <dgm:pt modelId="{55BFCB25-33DB-4009-B651-FCFA0DE4AE39}" type="sibTrans" cxnId="{DBF9B240-7A36-4A73-B5AC-9ECA48BA3E06}">
      <dgm:prSet/>
      <dgm:spPr/>
      <dgm:t>
        <a:bodyPr/>
        <a:lstStyle/>
        <a:p>
          <a:endParaRPr lang="ru-RU"/>
        </a:p>
      </dgm:t>
    </dgm:pt>
    <dgm:pt modelId="{AFB54930-E9D3-4858-893F-C7F179BB0AA3}" type="pres">
      <dgm:prSet presAssocID="{44156040-AF98-4F2C-9909-9F2439F6F58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EC4BF7-0D4C-4066-B3D8-698B5FCBA761}" type="pres">
      <dgm:prSet presAssocID="{74020AF3-C700-4606-8917-C6A353D7963A}" presName="composite" presStyleCnt="0"/>
      <dgm:spPr/>
    </dgm:pt>
    <dgm:pt modelId="{72921721-A0EC-4A73-B6E3-C9468F37A095}" type="pres">
      <dgm:prSet presAssocID="{74020AF3-C700-4606-8917-C6A353D7963A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5854BD-EF32-4A17-BA57-F41FEA634C0E}" type="pres">
      <dgm:prSet presAssocID="{74020AF3-C700-4606-8917-C6A353D7963A}" presName="descendantText" presStyleLbl="alignAcc1" presStyleIdx="0" presStyleCnt="5" custLinFactNeighborX="-636" custLinFactNeighborY="-434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3E1297-7D51-4889-91E8-B4DC12C573BB}" type="pres">
      <dgm:prSet presAssocID="{6CFF1BD9-AE1F-4488-8B72-01186EADA6FF}" presName="sp" presStyleCnt="0"/>
      <dgm:spPr/>
    </dgm:pt>
    <dgm:pt modelId="{0353D10E-BFC2-464A-AEAD-9C80C47CD222}" type="pres">
      <dgm:prSet presAssocID="{12E26E22-71B0-4386-A84F-ABF2FF66A99F}" presName="composite" presStyleCnt="0"/>
      <dgm:spPr/>
    </dgm:pt>
    <dgm:pt modelId="{F173046B-8638-4667-B5B8-1EE4AF219C9D}" type="pres">
      <dgm:prSet presAssocID="{12E26E22-71B0-4386-A84F-ABF2FF66A99F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1FF9E5-192E-4054-8AA9-15E7DAA3929E}" type="pres">
      <dgm:prSet presAssocID="{12E26E22-71B0-4386-A84F-ABF2FF66A99F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C28F14-3303-469D-A13F-1A0923F2C940}" type="pres">
      <dgm:prSet presAssocID="{E1826C46-15A2-4345-B986-53D05F21F155}" presName="sp" presStyleCnt="0"/>
      <dgm:spPr/>
    </dgm:pt>
    <dgm:pt modelId="{99507A3B-8FD1-48B7-B75D-AB4C428C195D}" type="pres">
      <dgm:prSet presAssocID="{A8B05E70-CCF1-4080-8EEE-6873C9D4B630}" presName="composite" presStyleCnt="0"/>
      <dgm:spPr/>
    </dgm:pt>
    <dgm:pt modelId="{28958D69-0236-4117-A015-38CC5107D510}" type="pres">
      <dgm:prSet presAssocID="{A8B05E70-CCF1-4080-8EEE-6873C9D4B630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F9F58F-A74A-41A9-B278-70548A83B1A6}" type="pres">
      <dgm:prSet presAssocID="{A8B05E70-CCF1-4080-8EEE-6873C9D4B630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41B50-6CF1-4AAF-8F29-9E3708F7417D}" type="pres">
      <dgm:prSet presAssocID="{B6438016-7365-4FC0-A372-D90585B4B6EE}" presName="sp" presStyleCnt="0"/>
      <dgm:spPr/>
    </dgm:pt>
    <dgm:pt modelId="{AE58928B-C49F-441C-93A8-FD9C6EB9C1B8}" type="pres">
      <dgm:prSet presAssocID="{42147153-A6C2-4177-BA7D-2ACCC2C1B2F7}" presName="composite" presStyleCnt="0"/>
      <dgm:spPr/>
    </dgm:pt>
    <dgm:pt modelId="{E4E3BAEA-7CBA-4FA9-B812-50DC5BCD8D34}" type="pres">
      <dgm:prSet presAssocID="{42147153-A6C2-4177-BA7D-2ACCC2C1B2F7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9D90C7-7C3B-4D16-960A-6536725BE50C}" type="pres">
      <dgm:prSet presAssocID="{42147153-A6C2-4177-BA7D-2ACCC2C1B2F7}" presName="descendantText" presStyleLbl="alignAcc1" presStyleIdx="3" presStyleCnt="5" custLinFactNeighborX="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9307D3-539E-4F7A-A326-64DF3AE9B31C}" type="pres">
      <dgm:prSet presAssocID="{0C6B132F-0347-46BA-86A4-3FAFB6676411}" presName="sp" presStyleCnt="0"/>
      <dgm:spPr/>
    </dgm:pt>
    <dgm:pt modelId="{7DE23E3E-3618-4178-A00D-5C31218F31E2}" type="pres">
      <dgm:prSet presAssocID="{51CC1CDB-47BE-449A-87E7-3AFEE0132AAF}" presName="composite" presStyleCnt="0"/>
      <dgm:spPr/>
    </dgm:pt>
    <dgm:pt modelId="{932007A1-3D4E-4836-A54C-4DE44296056C}" type="pres">
      <dgm:prSet presAssocID="{51CC1CDB-47BE-449A-87E7-3AFEE0132AAF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A7A199-574B-4E96-92DC-AA66E725A7C8}" type="pres">
      <dgm:prSet presAssocID="{51CC1CDB-47BE-449A-87E7-3AFEE0132AAF}" presName="descendantText" presStyleLbl="alignAcc1" presStyleIdx="4" presStyleCnt="5" custScaleY="1203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4C1498-689E-4414-BB27-46F4EA45F44D}" type="presOf" srcId="{11B06A04-E20F-4B99-A65E-6B3CE6F3EE88}" destId="{11F9F58F-A74A-41A9-B278-70548A83B1A6}" srcOrd="0" destOrd="0" presId="urn:microsoft.com/office/officeart/2005/8/layout/chevron2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F34E0FE5-0534-4EDE-A0FE-D34A377219BB}" srcId="{42147153-A6C2-4177-BA7D-2ACCC2C1B2F7}" destId="{FED4E33F-8A12-473E-9868-92DB7640F85A}" srcOrd="0" destOrd="0" parTransId="{6A1D2E1F-E3A8-41A1-99FA-88E3C01171C1}" sibTransId="{F3459D04-40A7-4901-BD29-D386F6B34103}"/>
    <dgm:cxn modelId="{DBF9B240-7A36-4A73-B5AC-9ECA48BA3E06}" srcId="{A8B05E70-CCF1-4080-8EEE-6873C9D4B630}" destId="{6EC9B283-1953-4A60-A1E4-EB8D7B0E3031}" srcOrd="1" destOrd="0" parTransId="{869FE0D9-A384-4599-B2C8-81946373D321}" sibTransId="{55BFCB25-33DB-4009-B651-FCFA0DE4AE39}"/>
    <dgm:cxn modelId="{48E9C670-CB13-46D6-A836-F8990D798B45}" type="presOf" srcId="{42147153-A6C2-4177-BA7D-2ACCC2C1B2F7}" destId="{E4E3BAEA-7CBA-4FA9-B812-50DC5BCD8D34}" srcOrd="0" destOrd="0" presId="urn:microsoft.com/office/officeart/2005/8/layout/chevron2"/>
    <dgm:cxn modelId="{4E7D03A9-CD24-4461-BE73-B7829DDA61DF}" type="presOf" srcId="{168C46A8-4B60-4F2B-9814-44E78C8433D2}" destId="{97A7A199-574B-4E96-92DC-AA66E725A7C8}" srcOrd="0" destOrd="0" presId="urn:microsoft.com/office/officeart/2005/8/layout/chevron2"/>
    <dgm:cxn modelId="{535952D4-21FB-468A-BF30-8D64BAB12058}" type="presOf" srcId="{6EC9B283-1953-4A60-A1E4-EB8D7B0E3031}" destId="{11F9F58F-A74A-41A9-B278-70548A83B1A6}" srcOrd="0" destOrd="1" presId="urn:microsoft.com/office/officeart/2005/8/layout/chevron2"/>
    <dgm:cxn modelId="{91EB9600-B998-4B2E-B821-242A9BF844C5}" type="presOf" srcId="{FED4E33F-8A12-473E-9868-92DB7640F85A}" destId="{F29D90C7-7C3B-4D16-960A-6536725BE50C}" srcOrd="0" destOrd="0" presId="urn:microsoft.com/office/officeart/2005/8/layout/chevron2"/>
    <dgm:cxn modelId="{A004A0B1-F672-4307-ACC8-AE3CCFBE9313}" type="presOf" srcId="{79B258E0-4BA4-41C6-93AC-EED9A4CDC2E2}" destId="{0E5854BD-EF32-4A17-BA57-F41FEA634C0E}" srcOrd="0" destOrd="1" presId="urn:microsoft.com/office/officeart/2005/8/layout/chevron2"/>
    <dgm:cxn modelId="{471DD858-1B0F-4939-8DCB-8EE034C4446B}" type="presOf" srcId="{12E26E22-71B0-4386-A84F-ABF2FF66A99F}" destId="{F173046B-8638-4667-B5B8-1EE4AF219C9D}" srcOrd="0" destOrd="0" presId="urn:microsoft.com/office/officeart/2005/8/layout/chevron2"/>
    <dgm:cxn modelId="{5BB580C6-7AC5-40D4-83B1-09482D2F3717}" type="presOf" srcId="{CE79327D-BD76-41DC-BA05-849593B598D5}" destId="{0E5854BD-EF32-4A17-BA57-F41FEA634C0E}" srcOrd="0" destOrd="0" presId="urn:microsoft.com/office/officeart/2005/8/layout/chevron2"/>
    <dgm:cxn modelId="{B986F129-34F5-4606-B9F3-468717093D0E}" srcId="{51CC1CDB-47BE-449A-87E7-3AFEE0132AAF}" destId="{168C46A8-4B60-4F2B-9814-44E78C8433D2}" srcOrd="0" destOrd="0" parTransId="{3703F7FC-ABC5-40AE-B511-29C170271DC7}" sibTransId="{2DA1A5D6-EF0D-4258-9DC4-7789FEC84B44}"/>
    <dgm:cxn modelId="{371418D9-0662-4CED-8815-7B11458D7A83}" type="presOf" srcId="{51CC1CDB-47BE-449A-87E7-3AFEE0132AAF}" destId="{932007A1-3D4E-4836-A54C-4DE44296056C}" srcOrd="0" destOrd="0" presId="urn:microsoft.com/office/officeart/2005/8/layout/chevron2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2D7F4CEB-5383-4EA1-8BE9-88DB7B302872}" type="presOf" srcId="{44156040-AF98-4F2C-9909-9F2439F6F588}" destId="{AFB54930-E9D3-4858-893F-C7F179BB0AA3}" srcOrd="0" destOrd="0" presId="urn:microsoft.com/office/officeart/2005/8/layout/chevron2"/>
    <dgm:cxn modelId="{24A795C4-821B-4EEE-81B8-7A492948B72C}" type="presOf" srcId="{74020AF3-C700-4606-8917-C6A353D7963A}" destId="{72921721-A0EC-4A73-B6E3-C9468F37A095}" srcOrd="0" destOrd="0" presId="urn:microsoft.com/office/officeart/2005/8/layout/chevron2"/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F35D5C1F-2B6C-4E49-955F-22C8FD2C5E3E}" type="presOf" srcId="{1E60ECCB-0CC6-4C76-96C3-DE60E494DC0B}" destId="{97A7A199-574B-4E96-92DC-AA66E725A7C8}" srcOrd="0" destOrd="1" presId="urn:microsoft.com/office/officeart/2005/8/layout/chevron2"/>
    <dgm:cxn modelId="{BEE17EB7-118A-4630-A857-88B98D009BCF}" type="presOf" srcId="{A8B05E70-CCF1-4080-8EEE-6873C9D4B630}" destId="{28958D69-0236-4117-A015-38CC5107D510}" srcOrd="0" destOrd="0" presId="urn:microsoft.com/office/officeart/2005/8/layout/chevron2"/>
    <dgm:cxn modelId="{DC277F1D-3F70-4BB0-BA02-D0A43B7D217E}" srcId="{74020AF3-C700-4606-8917-C6A353D7963A}" destId="{79B258E0-4BA4-41C6-93AC-EED9A4CDC2E2}" srcOrd="1" destOrd="0" parTransId="{D2A68E32-ED6B-4E55-87AD-9DC1CD27EA09}" sibTransId="{0B0DD2B2-98AE-4486-A0BF-C576A1083493}"/>
    <dgm:cxn modelId="{55393038-0F6B-4FED-A66A-E8703BF3959B}" srcId="{44156040-AF98-4F2C-9909-9F2439F6F588}" destId="{51CC1CDB-47BE-449A-87E7-3AFEE0132AAF}" srcOrd="4" destOrd="0" parTransId="{88AFAF35-3E03-42AF-884C-BBD42011AE89}" sibTransId="{0BBD6006-8CEE-4397-B801-6505170D0CA9}"/>
    <dgm:cxn modelId="{821F939B-7BD4-4E8C-A6C0-61ABB032FEFE}" srcId="{A8B05E70-CCF1-4080-8EEE-6873C9D4B630}" destId="{11B06A04-E20F-4B99-A65E-6B3CE6F3EE88}" srcOrd="0" destOrd="0" parTransId="{EF763961-1546-4F7B-9F1B-8CE60987FDAC}" sibTransId="{5B674E6E-537A-49A8-BD41-10A445A09BCF}"/>
    <dgm:cxn modelId="{C480BAFD-AB20-43BA-B283-DC11E63E3879}" type="presOf" srcId="{27E7BDEC-C9C1-4EFA-AFD2-72A1F834E198}" destId="{E21FF9E5-192E-4054-8AA9-15E7DAA3929E}" srcOrd="0" destOrd="0" presId="urn:microsoft.com/office/officeart/2005/8/layout/chevron2"/>
    <dgm:cxn modelId="{7F556F57-582B-47CE-B9D8-AC74A494AFB8}" srcId="{74020AF3-C700-4606-8917-C6A353D7963A}" destId="{CE79327D-BD76-41DC-BA05-849593B598D5}" srcOrd="0" destOrd="0" parTransId="{10D6069B-1CAD-4687-9EB1-6FDDCC9A2E4E}" sibTransId="{E5A86E60-A2D7-48E8-B648-9576160A65EE}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978C7342-250B-4D30-A32B-B0F5C4E54CBE}" srcId="{12E26E22-71B0-4386-A84F-ABF2FF66A99F}" destId="{27E7BDEC-C9C1-4EFA-AFD2-72A1F834E198}" srcOrd="0" destOrd="0" parTransId="{F739CA28-B924-434D-97CA-7A883D904A1F}" sibTransId="{89C5F3BD-27CC-42C2-924A-39FA7AAE580A}"/>
    <dgm:cxn modelId="{E2997E6E-B824-4975-AC29-79609673530F}" srcId="{51CC1CDB-47BE-449A-87E7-3AFEE0132AAF}" destId="{1E60ECCB-0CC6-4C76-96C3-DE60E494DC0B}" srcOrd="1" destOrd="0" parTransId="{2A631588-98DC-4060-89A1-D9740D526B45}" sibTransId="{15906CAE-35B4-41CD-A915-2152B63825E1}"/>
    <dgm:cxn modelId="{63A3B0C1-DDC5-4F4E-9587-F0A18BAE20FA}" type="presParOf" srcId="{AFB54930-E9D3-4858-893F-C7F179BB0AA3}" destId="{1BEC4BF7-0D4C-4066-B3D8-698B5FCBA761}" srcOrd="0" destOrd="0" presId="urn:microsoft.com/office/officeart/2005/8/layout/chevron2"/>
    <dgm:cxn modelId="{A226B77D-C133-46CE-B5F4-5B353FB24A93}" type="presParOf" srcId="{1BEC4BF7-0D4C-4066-B3D8-698B5FCBA761}" destId="{72921721-A0EC-4A73-B6E3-C9468F37A095}" srcOrd="0" destOrd="0" presId="urn:microsoft.com/office/officeart/2005/8/layout/chevron2"/>
    <dgm:cxn modelId="{63D5D6AD-0C70-4123-8BD7-740B91FCF4F1}" type="presParOf" srcId="{1BEC4BF7-0D4C-4066-B3D8-698B5FCBA761}" destId="{0E5854BD-EF32-4A17-BA57-F41FEA634C0E}" srcOrd="1" destOrd="0" presId="urn:microsoft.com/office/officeart/2005/8/layout/chevron2"/>
    <dgm:cxn modelId="{3C5EC150-020D-4362-8F50-735DC99D77D2}" type="presParOf" srcId="{AFB54930-E9D3-4858-893F-C7F179BB0AA3}" destId="{DB3E1297-7D51-4889-91E8-B4DC12C573BB}" srcOrd="1" destOrd="0" presId="urn:microsoft.com/office/officeart/2005/8/layout/chevron2"/>
    <dgm:cxn modelId="{342CF356-651E-4EE9-9967-B02CB86D0A46}" type="presParOf" srcId="{AFB54930-E9D3-4858-893F-C7F179BB0AA3}" destId="{0353D10E-BFC2-464A-AEAD-9C80C47CD222}" srcOrd="2" destOrd="0" presId="urn:microsoft.com/office/officeart/2005/8/layout/chevron2"/>
    <dgm:cxn modelId="{0808EDF3-0D11-4882-B62A-E6D1343FE4CA}" type="presParOf" srcId="{0353D10E-BFC2-464A-AEAD-9C80C47CD222}" destId="{F173046B-8638-4667-B5B8-1EE4AF219C9D}" srcOrd="0" destOrd="0" presId="urn:microsoft.com/office/officeart/2005/8/layout/chevron2"/>
    <dgm:cxn modelId="{82027A0C-01CF-46BA-BC0A-8F7BEA932CA9}" type="presParOf" srcId="{0353D10E-BFC2-464A-AEAD-9C80C47CD222}" destId="{E21FF9E5-192E-4054-8AA9-15E7DAA3929E}" srcOrd="1" destOrd="0" presId="urn:microsoft.com/office/officeart/2005/8/layout/chevron2"/>
    <dgm:cxn modelId="{4BAA45AA-9643-41F1-95D6-6EB3A1CF85E7}" type="presParOf" srcId="{AFB54930-E9D3-4858-893F-C7F179BB0AA3}" destId="{F2C28F14-3303-469D-A13F-1A0923F2C940}" srcOrd="3" destOrd="0" presId="urn:microsoft.com/office/officeart/2005/8/layout/chevron2"/>
    <dgm:cxn modelId="{DAEBF58A-2860-4983-989F-690937A60ED3}" type="presParOf" srcId="{AFB54930-E9D3-4858-893F-C7F179BB0AA3}" destId="{99507A3B-8FD1-48B7-B75D-AB4C428C195D}" srcOrd="4" destOrd="0" presId="urn:microsoft.com/office/officeart/2005/8/layout/chevron2"/>
    <dgm:cxn modelId="{E0FE519B-1356-4CDD-8C0E-5E8F125345FD}" type="presParOf" srcId="{99507A3B-8FD1-48B7-B75D-AB4C428C195D}" destId="{28958D69-0236-4117-A015-38CC5107D510}" srcOrd="0" destOrd="0" presId="urn:microsoft.com/office/officeart/2005/8/layout/chevron2"/>
    <dgm:cxn modelId="{C6824D95-AD15-44CB-BC54-6CB44A0A2BC1}" type="presParOf" srcId="{99507A3B-8FD1-48B7-B75D-AB4C428C195D}" destId="{11F9F58F-A74A-41A9-B278-70548A83B1A6}" srcOrd="1" destOrd="0" presId="urn:microsoft.com/office/officeart/2005/8/layout/chevron2"/>
    <dgm:cxn modelId="{97E0427B-35E2-443C-998F-5451A7D030F4}" type="presParOf" srcId="{AFB54930-E9D3-4858-893F-C7F179BB0AA3}" destId="{4E541B50-6CF1-4AAF-8F29-9E3708F7417D}" srcOrd="5" destOrd="0" presId="urn:microsoft.com/office/officeart/2005/8/layout/chevron2"/>
    <dgm:cxn modelId="{D649586D-E966-475E-B4CD-0C9B9BC57B11}" type="presParOf" srcId="{AFB54930-E9D3-4858-893F-C7F179BB0AA3}" destId="{AE58928B-C49F-441C-93A8-FD9C6EB9C1B8}" srcOrd="6" destOrd="0" presId="urn:microsoft.com/office/officeart/2005/8/layout/chevron2"/>
    <dgm:cxn modelId="{1A823382-B8E6-4E99-A26A-0CE2FC872F70}" type="presParOf" srcId="{AE58928B-C49F-441C-93A8-FD9C6EB9C1B8}" destId="{E4E3BAEA-7CBA-4FA9-B812-50DC5BCD8D34}" srcOrd="0" destOrd="0" presId="urn:microsoft.com/office/officeart/2005/8/layout/chevron2"/>
    <dgm:cxn modelId="{2C588F61-8340-48F4-8C85-5122C21B2FA4}" type="presParOf" srcId="{AE58928B-C49F-441C-93A8-FD9C6EB9C1B8}" destId="{F29D90C7-7C3B-4D16-960A-6536725BE50C}" srcOrd="1" destOrd="0" presId="urn:microsoft.com/office/officeart/2005/8/layout/chevron2"/>
    <dgm:cxn modelId="{650ADA30-B2F6-4CB6-9C6F-FF0144F4B2DA}" type="presParOf" srcId="{AFB54930-E9D3-4858-893F-C7F179BB0AA3}" destId="{CC9307D3-539E-4F7A-A326-64DF3AE9B31C}" srcOrd="7" destOrd="0" presId="urn:microsoft.com/office/officeart/2005/8/layout/chevron2"/>
    <dgm:cxn modelId="{99314AF1-237B-4411-8314-5EE7120B00E4}" type="presParOf" srcId="{AFB54930-E9D3-4858-893F-C7F179BB0AA3}" destId="{7DE23E3E-3618-4178-A00D-5C31218F31E2}" srcOrd="8" destOrd="0" presId="urn:microsoft.com/office/officeart/2005/8/layout/chevron2"/>
    <dgm:cxn modelId="{D3A52D86-D475-4F6A-BD82-4123858F1388}" type="presParOf" srcId="{7DE23E3E-3618-4178-A00D-5C31218F31E2}" destId="{932007A1-3D4E-4836-A54C-4DE44296056C}" srcOrd="0" destOrd="0" presId="urn:microsoft.com/office/officeart/2005/8/layout/chevron2"/>
    <dgm:cxn modelId="{2BA42BC6-2D11-4CD0-8F50-45109FCB778F}" type="presParOf" srcId="{7DE23E3E-3618-4178-A00D-5C31218F31E2}" destId="{97A7A199-574B-4E96-92DC-AA66E725A7C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ycle3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4020AF3-C700-4606-8917-C6A353D7963A}">
      <dgm:prSet phldrT="[Text]" custT="1"/>
      <dgm:spPr/>
      <dgm:t>
        <a:bodyPr rtlCol="0"/>
        <a:lstStyle/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1. Приказ об отборе. </a:t>
          </a:r>
        </a:p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(сайт Минэкономразвития РА)</a:t>
          </a:r>
        </a:p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не позднее 01.04.23</a:t>
          </a:r>
          <a:endParaRPr lang="ru-RU" sz="1600" b="1" noProof="0" dirty="0">
            <a:solidFill>
              <a:schemeClr val="tx2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87D99D21-0B4A-4259-89FB-0E5941CB535C}" type="parTrans" cxnId="{B0E2386F-A443-4201-8130-FB9CC25AA154}">
      <dgm:prSet/>
      <dgm:spPr/>
      <dgm:t>
        <a:bodyPr rtlCol="0"/>
        <a:lstStyle/>
        <a:p>
          <a:pPr rtl="0"/>
          <a:endParaRPr lang="en-US" sz="1300"/>
        </a:p>
      </dgm:t>
    </dgm:pt>
    <dgm:pt modelId="{6CFF1BD9-AE1F-4488-8B72-01186EADA6FF}" type="sibTrans" cxnId="{B0E2386F-A443-4201-8130-FB9CC25AA154}">
      <dgm:prSet/>
      <dgm:spPr/>
      <dgm:t>
        <a:bodyPr rtlCol="0"/>
        <a:lstStyle/>
        <a:p>
          <a:pPr rtl="0"/>
          <a:endParaRPr lang="en-US" sz="1300"/>
        </a:p>
      </dgm:t>
    </dgm:pt>
    <dgm:pt modelId="{12E26E22-71B0-4386-A84F-ABF2FF66A99F}">
      <dgm:prSet phldrT="[Text]" custT="1"/>
      <dgm:spPr/>
      <dgm:t>
        <a:bodyPr rtlCol="0"/>
        <a:lstStyle/>
        <a:p>
          <a:pPr rtl="0"/>
          <a:r>
            <a:rPr lang="ru-RU" sz="1600" b="1" noProof="0" dirty="0" smtClean="0">
              <a:solidFill>
                <a:schemeClr val="tx2"/>
              </a:solidFill>
            </a:rPr>
            <a:t>2. Прием заявок. </a:t>
          </a:r>
        </a:p>
        <a:p>
          <a:pPr rtl="0"/>
          <a:r>
            <a:rPr lang="ru-RU" sz="1600" b="1" noProof="0" dirty="0" smtClean="0">
              <a:solidFill>
                <a:schemeClr val="tx2"/>
              </a:solidFill>
            </a:rPr>
            <a:t>Не менее 10  календарных дней.  </a:t>
          </a:r>
        </a:p>
        <a:p>
          <a:pPr rtl="0"/>
          <a:r>
            <a:rPr lang="ru-RU" sz="1600" b="1" noProof="0" dirty="0" err="1" smtClean="0">
              <a:solidFill>
                <a:schemeClr val="tx2"/>
              </a:solidFill>
            </a:rPr>
            <a:t>Каб</a:t>
          </a:r>
          <a:r>
            <a:rPr lang="ru-RU" sz="1600" b="1" noProof="0" dirty="0" smtClean="0">
              <a:solidFill>
                <a:schemeClr val="tx2"/>
              </a:solidFill>
            </a:rPr>
            <a:t>. № 209</a:t>
          </a:r>
        </a:p>
        <a:p>
          <a:pPr rtl="0"/>
          <a:r>
            <a:rPr lang="ru-RU" sz="1600" b="1" noProof="0" dirty="0" smtClean="0">
              <a:solidFill>
                <a:schemeClr val="tx2"/>
              </a:solidFill>
            </a:rPr>
            <a:t>2-55-38</a:t>
          </a:r>
          <a:endParaRPr lang="ru-RU" sz="1600" b="1" noProof="0" dirty="0">
            <a:solidFill>
              <a:schemeClr val="tx2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3A6CB3CB-0F71-4CA8-93AA-0E3E3D59D313}" type="parTrans" cxnId="{937639B3-2352-48E4-A96B-F63DF2119D92}">
      <dgm:prSet/>
      <dgm:spPr/>
      <dgm:t>
        <a:bodyPr rtlCol="0"/>
        <a:lstStyle/>
        <a:p>
          <a:pPr rtl="0"/>
          <a:endParaRPr lang="en-US" sz="1300"/>
        </a:p>
      </dgm:t>
    </dgm:pt>
    <dgm:pt modelId="{E1826C46-15A2-4345-B986-53D05F21F155}" type="sibTrans" cxnId="{937639B3-2352-48E4-A96B-F63DF2119D92}">
      <dgm:prSet/>
      <dgm:spPr/>
      <dgm:t>
        <a:bodyPr rtlCol="0"/>
        <a:lstStyle/>
        <a:p>
          <a:pPr rtl="0"/>
          <a:endParaRPr lang="en-US" sz="1300"/>
        </a:p>
      </dgm:t>
    </dgm:pt>
    <dgm:pt modelId="{A8B05E70-CCF1-4080-8EEE-6873C9D4B630}">
      <dgm:prSet phldrT="[Text]" custT="1"/>
      <dgm:spPr/>
      <dgm:t>
        <a:bodyPr rtlCol="0"/>
        <a:lstStyle/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3. Рассмотрение заявок</a:t>
          </a:r>
        </a:p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 14 рабочих дней. </a:t>
          </a:r>
          <a:endParaRPr lang="ru-RU" sz="1600" b="1" noProof="0" dirty="0">
            <a:solidFill>
              <a:schemeClr val="tx2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11D1F3D3-0002-4131-9F84-22FBF8692DA9}" type="parTrans" cxnId="{B8B909D0-D4F6-48D4-81DA-A58F34AE3646}">
      <dgm:prSet/>
      <dgm:spPr/>
      <dgm:t>
        <a:bodyPr rtlCol="0"/>
        <a:lstStyle/>
        <a:p>
          <a:pPr rtl="0"/>
          <a:endParaRPr lang="en-US" sz="1300"/>
        </a:p>
      </dgm:t>
    </dgm:pt>
    <dgm:pt modelId="{B6438016-7365-4FC0-A372-D90585B4B6EE}" type="sibTrans" cxnId="{B8B909D0-D4F6-48D4-81DA-A58F34AE3646}">
      <dgm:prSet/>
      <dgm:spPr/>
      <dgm:t>
        <a:bodyPr rtlCol="0"/>
        <a:lstStyle/>
        <a:p>
          <a:pPr rtl="0"/>
          <a:endParaRPr lang="en-US" sz="1300"/>
        </a:p>
      </dgm:t>
    </dgm:pt>
    <dgm:pt modelId="{42147153-A6C2-4177-BA7D-2ACCC2C1B2F7}">
      <dgm:prSet phldrT="[Text]" custT="1"/>
      <dgm:spPr/>
      <dgm:t>
        <a:bodyPr rtlCol="0"/>
        <a:lstStyle/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4. Заседание Конкурсной комиссии. </a:t>
          </a:r>
        </a:p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Решение:</a:t>
          </a:r>
        </a:p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 о предоставлении субсидии; </a:t>
          </a:r>
        </a:p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об отказе </a:t>
          </a:r>
          <a:endParaRPr lang="ru-RU" sz="1600" b="1" noProof="0" dirty="0">
            <a:solidFill>
              <a:schemeClr val="tx2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C6F68745-4C20-4204-96A6-585691399C14}" type="parTrans" cxnId="{777DC3C6-D336-4C94-A624-E5582A07ECAA}">
      <dgm:prSet/>
      <dgm:spPr/>
      <dgm:t>
        <a:bodyPr rtlCol="0"/>
        <a:lstStyle/>
        <a:p>
          <a:pPr rtl="0"/>
          <a:endParaRPr lang="en-US" sz="1300"/>
        </a:p>
      </dgm:t>
    </dgm:pt>
    <dgm:pt modelId="{0C6B132F-0347-46BA-86A4-3FAFB6676411}" type="sibTrans" cxnId="{777DC3C6-D336-4C94-A624-E5582A07ECAA}">
      <dgm:prSet/>
      <dgm:spPr/>
      <dgm:t>
        <a:bodyPr rtlCol="0"/>
        <a:lstStyle/>
        <a:p>
          <a:pPr rtl="0"/>
          <a:endParaRPr lang="en-US" sz="1300"/>
        </a:p>
      </dgm:t>
    </dgm:pt>
    <dgm:pt modelId="{51CC1CDB-47BE-449A-87E7-3AFEE0132AAF}">
      <dgm:prSet phldrT="[Text]" custT="1"/>
      <dgm:spPr/>
      <dgm:t>
        <a:bodyPr rtlCol="0"/>
        <a:lstStyle/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5. Министерство формирует проект Соглашения. </a:t>
          </a:r>
        </a:p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5 рабочих дней </a:t>
          </a:r>
        </a:p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со дня принятия Решения о предоставлении субсидии.</a:t>
          </a:r>
          <a:endParaRPr lang="ru-RU" sz="1600" b="1" noProof="0" dirty="0">
            <a:solidFill>
              <a:schemeClr val="tx2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88AFAF35-3E03-42AF-884C-BBD42011AE89}" type="parTrans" cxnId="{55393038-0F6B-4FED-A66A-E8703BF3959B}">
      <dgm:prSet/>
      <dgm:spPr/>
      <dgm:t>
        <a:bodyPr/>
        <a:lstStyle/>
        <a:p>
          <a:endParaRPr lang="ru-RU" sz="1300"/>
        </a:p>
      </dgm:t>
    </dgm:pt>
    <dgm:pt modelId="{0BBD6006-8CEE-4397-B801-6505170D0CA9}" type="sibTrans" cxnId="{55393038-0F6B-4FED-A66A-E8703BF3959B}">
      <dgm:prSet/>
      <dgm:spPr/>
      <dgm:t>
        <a:bodyPr/>
        <a:lstStyle/>
        <a:p>
          <a:endParaRPr lang="ru-RU" sz="1300"/>
        </a:p>
      </dgm:t>
    </dgm:pt>
    <dgm:pt modelId="{CE79327D-BD76-41DC-BA05-849593B598D5}">
      <dgm:prSet custT="1"/>
      <dgm:spPr/>
      <dgm:t>
        <a:bodyPr/>
        <a:lstStyle/>
        <a:p>
          <a:pPr algn="l"/>
          <a:endParaRPr lang="ru-RU" sz="1300" dirty="0"/>
        </a:p>
      </dgm:t>
    </dgm:pt>
    <dgm:pt modelId="{10D6069B-1CAD-4687-9EB1-6FDDCC9A2E4E}" type="parTrans" cxnId="{7F556F57-582B-47CE-B9D8-AC74A494AFB8}">
      <dgm:prSet/>
      <dgm:spPr/>
      <dgm:t>
        <a:bodyPr/>
        <a:lstStyle/>
        <a:p>
          <a:endParaRPr lang="ru-RU" sz="1300"/>
        </a:p>
      </dgm:t>
    </dgm:pt>
    <dgm:pt modelId="{E5A86E60-A2D7-48E8-B648-9576160A65EE}" type="sibTrans" cxnId="{7F556F57-582B-47CE-B9D8-AC74A494AFB8}">
      <dgm:prSet/>
      <dgm:spPr/>
      <dgm:t>
        <a:bodyPr/>
        <a:lstStyle/>
        <a:p>
          <a:endParaRPr lang="ru-RU" sz="1300"/>
        </a:p>
      </dgm:t>
    </dgm:pt>
    <dgm:pt modelId="{11B06A04-E20F-4B99-A65E-6B3CE6F3EE88}">
      <dgm:prSet custT="1"/>
      <dgm:spPr/>
      <dgm:t>
        <a:bodyPr/>
        <a:lstStyle/>
        <a:p>
          <a:pPr algn="l"/>
          <a:endParaRPr lang="ru-RU" sz="1600" dirty="0">
            <a:solidFill>
              <a:schemeClr val="tx2"/>
            </a:solidFill>
          </a:endParaRPr>
        </a:p>
      </dgm:t>
    </dgm:pt>
    <dgm:pt modelId="{EF763961-1546-4F7B-9F1B-8CE60987FDAC}" type="parTrans" cxnId="{821F939B-7BD4-4E8C-A6C0-61ABB032FEFE}">
      <dgm:prSet/>
      <dgm:spPr/>
      <dgm:t>
        <a:bodyPr/>
        <a:lstStyle/>
        <a:p>
          <a:endParaRPr lang="ru-RU" sz="1300"/>
        </a:p>
      </dgm:t>
    </dgm:pt>
    <dgm:pt modelId="{5B674E6E-537A-49A8-BD41-10A445A09BCF}" type="sibTrans" cxnId="{821F939B-7BD4-4E8C-A6C0-61ABB032FEFE}">
      <dgm:prSet/>
      <dgm:spPr/>
      <dgm:t>
        <a:bodyPr/>
        <a:lstStyle/>
        <a:p>
          <a:endParaRPr lang="ru-RU" sz="1300"/>
        </a:p>
      </dgm:t>
    </dgm:pt>
    <dgm:pt modelId="{FED4E33F-8A12-473E-9868-92DB7640F85A}">
      <dgm:prSet custT="1"/>
      <dgm:spPr/>
      <dgm:t>
        <a:bodyPr/>
        <a:lstStyle/>
        <a:p>
          <a:pPr algn="l"/>
          <a:endParaRPr lang="ru-RU" sz="1300" dirty="0">
            <a:solidFill>
              <a:schemeClr val="tx2"/>
            </a:solidFill>
          </a:endParaRPr>
        </a:p>
      </dgm:t>
    </dgm:pt>
    <dgm:pt modelId="{6A1D2E1F-E3A8-41A1-99FA-88E3C01171C1}" type="parTrans" cxnId="{F34E0FE5-0534-4EDE-A0FE-D34A377219BB}">
      <dgm:prSet/>
      <dgm:spPr/>
      <dgm:t>
        <a:bodyPr/>
        <a:lstStyle/>
        <a:p>
          <a:endParaRPr lang="ru-RU" sz="1300"/>
        </a:p>
      </dgm:t>
    </dgm:pt>
    <dgm:pt modelId="{F3459D04-40A7-4901-BD29-D386F6B34103}" type="sibTrans" cxnId="{F34E0FE5-0534-4EDE-A0FE-D34A377219BB}">
      <dgm:prSet/>
      <dgm:spPr/>
      <dgm:t>
        <a:bodyPr/>
        <a:lstStyle/>
        <a:p>
          <a:endParaRPr lang="ru-RU" sz="1300"/>
        </a:p>
      </dgm:t>
    </dgm:pt>
    <dgm:pt modelId="{F5495F96-EFAE-4FD4-B2FC-1D4801AD038B}">
      <dgm:prSet custT="1"/>
      <dgm:spPr/>
      <dgm:t>
        <a:bodyPr/>
        <a:lstStyle/>
        <a:p>
          <a:pPr algn="l"/>
          <a:r>
            <a:rPr lang="ru-RU" sz="1300" dirty="0" smtClean="0"/>
            <a:t> </a:t>
          </a:r>
          <a:endParaRPr lang="ru-RU" sz="1300" dirty="0"/>
        </a:p>
      </dgm:t>
    </dgm:pt>
    <dgm:pt modelId="{47F0DDD5-148E-435F-AE69-61F389CA339C}" type="parTrans" cxnId="{50BE4FBF-80FB-4868-ADA8-002CB3685D89}">
      <dgm:prSet/>
      <dgm:spPr/>
      <dgm:t>
        <a:bodyPr/>
        <a:lstStyle/>
        <a:p>
          <a:endParaRPr lang="ru-RU" sz="1300"/>
        </a:p>
      </dgm:t>
    </dgm:pt>
    <dgm:pt modelId="{5F5FBB70-CB7C-4EDB-AC57-EB3E834ACFC2}" type="sibTrans" cxnId="{50BE4FBF-80FB-4868-ADA8-002CB3685D89}">
      <dgm:prSet/>
      <dgm:spPr/>
      <dgm:t>
        <a:bodyPr/>
        <a:lstStyle/>
        <a:p>
          <a:endParaRPr lang="ru-RU" sz="1300"/>
        </a:p>
      </dgm:t>
    </dgm:pt>
    <dgm:pt modelId="{9324A499-D2B4-4897-939E-8694C05585CA}">
      <dgm:prSet phldrT="[Text]" custT="1"/>
      <dgm:spPr/>
      <dgm:t>
        <a:bodyPr rtlCol="0"/>
        <a:lstStyle/>
        <a:p>
          <a:pPr rtl="0"/>
          <a:r>
            <a:rPr lang="ru-RU" sz="1600" b="1" noProof="0" dirty="0" smtClean="0">
              <a:solidFill>
                <a:schemeClr val="tx2"/>
              </a:solidFill>
            </a:rPr>
            <a:t>6. Подписание Соглашения. </a:t>
          </a:r>
        </a:p>
        <a:p>
          <a:pPr rtl="0"/>
          <a:r>
            <a:rPr lang="ru-RU" sz="1600" b="1" noProof="0" dirty="0" smtClean="0">
              <a:solidFill>
                <a:schemeClr val="tx2"/>
              </a:solidFill>
            </a:rPr>
            <a:t>(не более 3 </a:t>
          </a:r>
          <a:r>
            <a:rPr lang="ru-RU" sz="1600" b="1" noProof="0" dirty="0" err="1" smtClean="0">
              <a:solidFill>
                <a:schemeClr val="tx2"/>
              </a:solidFill>
            </a:rPr>
            <a:t>к.д</a:t>
          </a:r>
          <a:r>
            <a:rPr lang="ru-RU" sz="1600" b="1" noProof="0" dirty="0" smtClean="0">
              <a:solidFill>
                <a:schemeClr val="tx2"/>
              </a:solidFill>
            </a:rPr>
            <a:t>. со дня получения)</a:t>
          </a:r>
          <a:r>
            <a:rPr lang="ru-RU" sz="2500" b="1" noProof="0" dirty="0" smtClean="0">
              <a:solidFill>
                <a:schemeClr val="tx2"/>
              </a:solidFill>
            </a:rPr>
            <a:t> </a:t>
          </a:r>
          <a:endParaRPr lang="ru-RU" sz="2500" b="1" noProof="0" dirty="0">
            <a:solidFill>
              <a:schemeClr val="tx2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7AF64BC0-97CD-4846-B8DE-39C4844780CD}" type="parTrans" cxnId="{A1A7FC26-E080-49C5-8815-B296014D387E}">
      <dgm:prSet/>
      <dgm:spPr/>
      <dgm:t>
        <a:bodyPr/>
        <a:lstStyle/>
        <a:p>
          <a:endParaRPr lang="ru-RU"/>
        </a:p>
      </dgm:t>
    </dgm:pt>
    <dgm:pt modelId="{7B88CCF4-AB55-4475-ACA9-7B9CF689C0EF}" type="sibTrans" cxnId="{A1A7FC26-E080-49C5-8815-B296014D387E}">
      <dgm:prSet/>
      <dgm:spPr/>
      <dgm:t>
        <a:bodyPr/>
        <a:lstStyle/>
        <a:p>
          <a:endParaRPr lang="ru-RU"/>
        </a:p>
      </dgm:t>
    </dgm:pt>
    <dgm:pt modelId="{2ADAB07C-9315-42D6-847F-79E2E14EE229}">
      <dgm:prSet phldrT="[Text]" custT="1"/>
      <dgm:spPr/>
      <dgm:t>
        <a:bodyPr rtlCol="0"/>
        <a:lstStyle/>
        <a:p>
          <a:pPr algn="ctr" rtl="0"/>
          <a:r>
            <a:rPr lang="ru-RU" sz="1600" b="1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8. Ежеквартально до 10 числа месяца </a:t>
          </a:r>
        </a:p>
        <a:p>
          <a:pPr algn="ctr" rtl="0"/>
          <a:r>
            <a:rPr lang="ru-RU" sz="1600" b="1" u="none" strike="noStrike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  <a:hlinkClick xmlns:r="http://schemas.openxmlformats.org/officeDocument/2006/relationships" r:id="rId1" action="ppaction://hlinkfile" tooltip="ОТЧЕТ"/>
            </a:rPr>
            <a:t>отчет</a:t>
          </a:r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 о достижении значений показателя результативности использования субсидии</a:t>
          </a:r>
          <a:endParaRPr lang="ru-RU" sz="1600" b="1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8F0F801E-9C7C-4F3C-AFD4-D0FBB5483267}" type="parTrans" cxnId="{806768E7-F3F3-48C2-BCA0-C99995F647CD}">
      <dgm:prSet/>
      <dgm:spPr/>
      <dgm:t>
        <a:bodyPr/>
        <a:lstStyle/>
        <a:p>
          <a:endParaRPr lang="ru-RU"/>
        </a:p>
      </dgm:t>
    </dgm:pt>
    <dgm:pt modelId="{9B192B59-83FB-4E28-822A-93E529B3F24B}" type="sibTrans" cxnId="{806768E7-F3F3-48C2-BCA0-C99995F647CD}">
      <dgm:prSet/>
      <dgm:spPr/>
      <dgm:t>
        <a:bodyPr/>
        <a:lstStyle/>
        <a:p>
          <a:endParaRPr lang="ru-RU"/>
        </a:p>
      </dgm:t>
    </dgm:pt>
    <dgm:pt modelId="{63F31201-CCA1-46BE-8109-ECD7D6874497}">
      <dgm:prSet/>
      <dgm:spPr/>
      <dgm:t>
        <a:bodyPr/>
        <a:lstStyle/>
        <a:p>
          <a:pPr algn="l"/>
          <a:endParaRPr lang="ru-RU" sz="900" dirty="0">
            <a:solidFill>
              <a:schemeClr val="tx2"/>
            </a:solidFill>
          </a:endParaRPr>
        </a:p>
      </dgm:t>
    </dgm:pt>
    <dgm:pt modelId="{5FA5D9F3-2ECC-4A46-ADCD-1380F1B0A0FD}" type="parTrans" cxnId="{84A3981C-F362-44D8-AF1E-4AE7C622BDB3}">
      <dgm:prSet/>
      <dgm:spPr/>
      <dgm:t>
        <a:bodyPr/>
        <a:lstStyle/>
        <a:p>
          <a:endParaRPr lang="ru-RU"/>
        </a:p>
      </dgm:t>
    </dgm:pt>
    <dgm:pt modelId="{BD16A1DA-5260-428D-A940-871ABF9058B2}" type="sibTrans" cxnId="{84A3981C-F362-44D8-AF1E-4AE7C622BDB3}">
      <dgm:prSet/>
      <dgm:spPr/>
      <dgm:t>
        <a:bodyPr/>
        <a:lstStyle/>
        <a:p>
          <a:endParaRPr lang="ru-RU"/>
        </a:p>
      </dgm:t>
    </dgm:pt>
    <dgm:pt modelId="{5BEE039B-93FB-4467-B4DB-E14FF59B9C24}">
      <dgm:prSet phldrT="[Text]" custT="1"/>
      <dgm:spPr/>
      <dgm:t>
        <a:bodyPr rtlCol="0"/>
        <a:lstStyle/>
        <a:p>
          <a:pPr rtl="0"/>
          <a:r>
            <a:rPr lang="ru-RU" sz="1600" b="1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7. Перечисление субсидии на р/с</a:t>
          </a:r>
          <a:endParaRPr lang="ru-RU" sz="1600" b="1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373F667A-2F68-4866-893A-560E81DE248B}" type="parTrans" cxnId="{F47C8134-D814-4619-A74D-A6952EA8A619}">
      <dgm:prSet/>
      <dgm:spPr/>
      <dgm:t>
        <a:bodyPr/>
        <a:lstStyle/>
        <a:p>
          <a:endParaRPr lang="ru-RU"/>
        </a:p>
      </dgm:t>
    </dgm:pt>
    <dgm:pt modelId="{1BF95679-329B-4469-BA49-37A0BA98CCA8}" type="sibTrans" cxnId="{F47C8134-D814-4619-A74D-A6952EA8A619}">
      <dgm:prSet/>
      <dgm:spPr/>
      <dgm:t>
        <a:bodyPr/>
        <a:lstStyle/>
        <a:p>
          <a:endParaRPr lang="ru-RU"/>
        </a:p>
      </dgm:t>
    </dgm:pt>
    <dgm:pt modelId="{C0E4014E-123D-468B-A17A-3863E1496D5C}" type="pres">
      <dgm:prSet presAssocID="{44156040-AF98-4F2C-9909-9F2439F6F58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2FE431-3077-48BE-9110-164DB7BC5832}" type="pres">
      <dgm:prSet presAssocID="{44156040-AF98-4F2C-9909-9F2439F6F588}" presName="cycle" presStyleCnt="0"/>
      <dgm:spPr/>
    </dgm:pt>
    <dgm:pt modelId="{12346F8A-EABE-465B-86BF-91BECF9DFFAC}" type="pres">
      <dgm:prSet presAssocID="{74020AF3-C700-4606-8917-C6A353D7963A}" presName="nodeFirstNode" presStyleLbl="node1" presStyleIdx="0" presStyleCnt="8" custAng="0" custScaleX="184968" custScaleY="163658" custRadScaleRad="91469" custRadScaleInc="-129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8B1336-D84F-49DB-AD42-5E24748B1B6C}" type="pres">
      <dgm:prSet presAssocID="{6CFF1BD9-AE1F-4488-8B72-01186EADA6FF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CB9854B7-3722-4D55-A2D0-EFBE8CCA4708}" type="pres">
      <dgm:prSet presAssocID="{12E26E22-71B0-4386-A84F-ABF2FF66A99F}" presName="nodeFollowingNodes" presStyleLbl="node1" presStyleIdx="1" presStyleCnt="8" custScaleX="140976" custScaleY="231456" custRadScaleRad="163063" custRadScaleInc="454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128C5E-1DF5-4678-BA54-DA049CC955FA}" type="pres">
      <dgm:prSet presAssocID="{A8B05E70-CCF1-4080-8EEE-6873C9D4B630}" presName="nodeFollowingNodes" presStyleLbl="node1" presStyleIdx="2" presStyleCnt="8" custScaleX="171544" custScaleY="135260" custRadScaleRad="174193" custRadScaleInc="-38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978E9B-DAE5-42C7-809F-7CD3BF395B69}" type="pres">
      <dgm:prSet presAssocID="{42147153-A6C2-4177-BA7D-2ACCC2C1B2F7}" presName="nodeFollowingNodes" presStyleLbl="node1" presStyleIdx="3" presStyleCnt="8" custScaleX="214623" custScaleY="232047" custRadScaleRad="112673" custRadScaleInc="-13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9BF92A-1BE2-4AC8-B6C6-F4C70E509F4F}" type="pres">
      <dgm:prSet presAssocID="{51CC1CDB-47BE-449A-87E7-3AFEE0132AAF}" presName="nodeFollowingNodes" presStyleLbl="node1" presStyleIdx="4" presStyleCnt="8" custScaleX="238575" custScaleY="204498" custRadScaleRad="135991" custRadScaleInc="1513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AF91D1-58E5-41EA-93C4-B860B78DDDCE}" type="pres">
      <dgm:prSet presAssocID="{9324A499-D2B4-4897-939E-8694C05585CA}" presName="nodeFollowingNodes" presStyleLbl="node1" presStyleIdx="5" presStyleCnt="8" custScaleX="164543" custScaleY="147589" custRadScaleRad="167362" custRadScaleInc="1168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C4F6D9-53E8-4582-AFDC-AD6AF5D82270}" type="pres">
      <dgm:prSet presAssocID="{2ADAB07C-9315-42D6-847F-79E2E14EE229}" presName="nodeFollowingNodes" presStyleLbl="node1" presStyleIdx="6" presStyleCnt="8" custScaleX="166855" custScaleY="251514" custRadScaleRad="17036" custRadScaleInc="1408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7080D9-263B-4697-95ED-AC736CF3EA45}" type="pres">
      <dgm:prSet presAssocID="{5BEE039B-93FB-4467-B4DB-E14FF59B9C24}" presName="nodeFollowingNodes" presStyleLbl="node1" presStyleIdx="7" presStyleCnt="8" custScaleX="135835" custScaleY="147589" custRadScaleRad="159716" custRadScaleInc="-418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E22A746E-6470-4095-8B7A-5DAC3D60B0B9}" type="presOf" srcId="{2ADAB07C-9315-42D6-847F-79E2E14EE229}" destId="{0CC4F6D9-53E8-4582-AFDC-AD6AF5D82270}" srcOrd="0" destOrd="0" presId="urn:microsoft.com/office/officeart/2005/8/layout/cycle3"/>
    <dgm:cxn modelId="{B507BBF7-D97D-4871-8015-5E63AE685069}" type="presOf" srcId="{12E26E22-71B0-4386-A84F-ABF2FF66A99F}" destId="{CB9854B7-3722-4D55-A2D0-EFBE8CCA4708}" srcOrd="0" destOrd="0" presId="urn:microsoft.com/office/officeart/2005/8/layout/cycle3"/>
    <dgm:cxn modelId="{022AFE91-9CE3-4394-9012-14715FFB41B6}" type="presOf" srcId="{51CC1CDB-47BE-449A-87E7-3AFEE0132AAF}" destId="{8D9BF92A-1BE2-4AC8-B6C6-F4C70E509F4F}" srcOrd="0" destOrd="0" presId="urn:microsoft.com/office/officeart/2005/8/layout/cycle3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7F556F57-582B-47CE-B9D8-AC74A494AFB8}" srcId="{74020AF3-C700-4606-8917-C6A353D7963A}" destId="{CE79327D-BD76-41DC-BA05-849593B598D5}" srcOrd="0" destOrd="0" parTransId="{10D6069B-1CAD-4687-9EB1-6FDDCC9A2E4E}" sibTransId="{E5A86E60-A2D7-48E8-B648-9576160A65EE}"/>
    <dgm:cxn modelId="{06DD8BB4-0951-45AE-94BA-3DA565332E3C}" type="presOf" srcId="{11B06A04-E20F-4B99-A65E-6B3CE6F3EE88}" destId="{30128C5E-1DF5-4678-BA54-DA049CC955FA}" srcOrd="0" destOrd="1" presId="urn:microsoft.com/office/officeart/2005/8/layout/cycle3"/>
    <dgm:cxn modelId="{84A3981C-F362-44D8-AF1E-4AE7C622BDB3}" srcId="{2ADAB07C-9315-42D6-847F-79E2E14EE229}" destId="{63F31201-CCA1-46BE-8109-ECD7D6874497}" srcOrd="0" destOrd="0" parTransId="{5FA5D9F3-2ECC-4A46-ADCD-1380F1B0A0FD}" sibTransId="{BD16A1DA-5260-428D-A940-871ABF9058B2}"/>
    <dgm:cxn modelId="{E045118C-F3C8-4E3C-A2CA-769C86F70982}" type="presOf" srcId="{74020AF3-C700-4606-8917-C6A353D7963A}" destId="{12346F8A-EABE-465B-86BF-91BECF9DFFAC}" srcOrd="0" destOrd="0" presId="urn:microsoft.com/office/officeart/2005/8/layout/cycle3"/>
    <dgm:cxn modelId="{5A768080-067B-4D10-9D3F-D9B293582E8B}" type="presOf" srcId="{A8B05E70-CCF1-4080-8EEE-6873C9D4B630}" destId="{30128C5E-1DF5-4678-BA54-DA049CC955FA}" srcOrd="0" destOrd="0" presId="urn:microsoft.com/office/officeart/2005/8/layout/cycle3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806768E7-F3F3-48C2-BCA0-C99995F647CD}" srcId="{44156040-AF98-4F2C-9909-9F2439F6F588}" destId="{2ADAB07C-9315-42D6-847F-79E2E14EE229}" srcOrd="6" destOrd="0" parTransId="{8F0F801E-9C7C-4F3C-AFD4-D0FBB5483267}" sibTransId="{9B192B59-83FB-4E28-822A-93E529B3F24B}"/>
    <dgm:cxn modelId="{DDC3C948-F20E-43F6-99E5-42DE2742AB7B}" type="presOf" srcId="{44156040-AF98-4F2C-9909-9F2439F6F588}" destId="{C0E4014E-123D-468B-A17A-3863E1496D5C}" srcOrd="0" destOrd="0" presId="urn:microsoft.com/office/officeart/2005/8/layout/cycle3"/>
    <dgm:cxn modelId="{F47C8134-D814-4619-A74D-A6952EA8A619}" srcId="{44156040-AF98-4F2C-9909-9F2439F6F588}" destId="{5BEE039B-93FB-4467-B4DB-E14FF59B9C24}" srcOrd="7" destOrd="0" parTransId="{373F667A-2F68-4866-893A-560E81DE248B}" sibTransId="{1BF95679-329B-4469-BA49-37A0BA98CCA8}"/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660FFEFC-FDF3-4E06-89ED-A29CB4DF49F8}" type="presOf" srcId="{6CFF1BD9-AE1F-4488-8B72-01186EADA6FF}" destId="{D98B1336-D84F-49DB-AD42-5E24748B1B6C}" srcOrd="0" destOrd="0" presId="urn:microsoft.com/office/officeart/2005/8/layout/cycle3"/>
    <dgm:cxn modelId="{821F939B-7BD4-4E8C-A6C0-61ABB032FEFE}" srcId="{A8B05E70-CCF1-4080-8EEE-6873C9D4B630}" destId="{11B06A04-E20F-4B99-A65E-6B3CE6F3EE88}" srcOrd="0" destOrd="0" parTransId="{EF763961-1546-4F7B-9F1B-8CE60987FDAC}" sibTransId="{5B674E6E-537A-49A8-BD41-10A445A09BCF}"/>
    <dgm:cxn modelId="{E2A74534-68A8-406C-B721-BF5C5B40F82D}" type="presOf" srcId="{F5495F96-EFAE-4FD4-B2FC-1D4801AD038B}" destId="{8D9BF92A-1BE2-4AC8-B6C6-F4C70E509F4F}" srcOrd="0" destOrd="1" presId="urn:microsoft.com/office/officeart/2005/8/layout/cycle3"/>
    <dgm:cxn modelId="{50BE4FBF-80FB-4868-ADA8-002CB3685D89}" srcId="{51CC1CDB-47BE-449A-87E7-3AFEE0132AAF}" destId="{F5495F96-EFAE-4FD4-B2FC-1D4801AD038B}" srcOrd="0" destOrd="0" parTransId="{47F0DDD5-148E-435F-AE69-61F389CA339C}" sibTransId="{5F5FBB70-CB7C-4EDB-AC57-EB3E834ACFC2}"/>
    <dgm:cxn modelId="{55393038-0F6B-4FED-A66A-E8703BF3959B}" srcId="{44156040-AF98-4F2C-9909-9F2439F6F588}" destId="{51CC1CDB-47BE-449A-87E7-3AFEE0132AAF}" srcOrd="4" destOrd="0" parTransId="{88AFAF35-3E03-42AF-884C-BBD42011AE89}" sibTransId="{0BBD6006-8CEE-4397-B801-6505170D0CA9}"/>
    <dgm:cxn modelId="{A963BFF5-90A6-40ED-8925-570CC95B46AA}" type="presOf" srcId="{CE79327D-BD76-41DC-BA05-849593B598D5}" destId="{12346F8A-EABE-465B-86BF-91BECF9DFFAC}" srcOrd="0" destOrd="1" presId="urn:microsoft.com/office/officeart/2005/8/layout/cycle3"/>
    <dgm:cxn modelId="{FA3363D8-5B29-4818-92F5-3E52ED20A0F8}" type="presOf" srcId="{63F31201-CCA1-46BE-8109-ECD7D6874497}" destId="{0CC4F6D9-53E8-4582-AFDC-AD6AF5D82270}" srcOrd="0" destOrd="1" presId="urn:microsoft.com/office/officeart/2005/8/layout/cycle3"/>
    <dgm:cxn modelId="{F34E0FE5-0534-4EDE-A0FE-D34A377219BB}" srcId="{42147153-A6C2-4177-BA7D-2ACCC2C1B2F7}" destId="{FED4E33F-8A12-473E-9868-92DB7640F85A}" srcOrd="0" destOrd="0" parTransId="{6A1D2E1F-E3A8-41A1-99FA-88E3C01171C1}" sibTransId="{F3459D04-40A7-4901-BD29-D386F6B34103}"/>
    <dgm:cxn modelId="{D856694C-A3D1-4148-815C-891D4EC3327B}" type="presOf" srcId="{9324A499-D2B4-4897-939E-8694C05585CA}" destId="{22AF91D1-58E5-41EA-93C4-B860B78DDDCE}" srcOrd="0" destOrd="0" presId="urn:microsoft.com/office/officeart/2005/8/layout/cycle3"/>
    <dgm:cxn modelId="{A1A7FC26-E080-49C5-8815-B296014D387E}" srcId="{44156040-AF98-4F2C-9909-9F2439F6F588}" destId="{9324A499-D2B4-4897-939E-8694C05585CA}" srcOrd="5" destOrd="0" parTransId="{7AF64BC0-97CD-4846-B8DE-39C4844780CD}" sibTransId="{7B88CCF4-AB55-4475-ACA9-7B9CF689C0EF}"/>
    <dgm:cxn modelId="{AAA8ABFB-DEE8-47E7-BCDD-D4D921888131}" type="presOf" srcId="{FED4E33F-8A12-473E-9868-92DB7640F85A}" destId="{27978E9B-DAE5-42C7-809F-7CD3BF395B69}" srcOrd="0" destOrd="1" presId="urn:microsoft.com/office/officeart/2005/8/layout/cycle3"/>
    <dgm:cxn modelId="{CC83B609-1D67-4CA1-9248-DEAEEE5DBE35}" type="presOf" srcId="{5BEE039B-93FB-4467-B4DB-E14FF59B9C24}" destId="{557080D9-263B-4697-95ED-AC736CF3EA45}" srcOrd="0" destOrd="0" presId="urn:microsoft.com/office/officeart/2005/8/layout/cycle3"/>
    <dgm:cxn modelId="{C8039F0D-7FFB-4862-8033-5B141D5E1A26}" type="presOf" srcId="{42147153-A6C2-4177-BA7D-2ACCC2C1B2F7}" destId="{27978E9B-DAE5-42C7-809F-7CD3BF395B69}" srcOrd="0" destOrd="0" presId="urn:microsoft.com/office/officeart/2005/8/layout/cycle3"/>
    <dgm:cxn modelId="{6B850502-C494-4973-A70A-56D34602ABD0}" type="presParOf" srcId="{C0E4014E-123D-468B-A17A-3863E1496D5C}" destId="{E62FE431-3077-48BE-9110-164DB7BC5832}" srcOrd="0" destOrd="0" presId="urn:microsoft.com/office/officeart/2005/8/layout/cycle3"/>
    <dgm:cxn modelId="{65548FE5-C774-438A-9DC1-604D2E1F85B5}" type="presParOf" srcId="{E62FE431-3077-48BE-9110-164DB7BC5832}" destId="{12346F8A-EABE-465B-86BF-91BECF9DFFAC}" srcOrd="0" destOrd="0" presId="urn:microsoft.com/office/officeart/2005/8/layout/cycle3"/>
    <dgm:cxn modelId="{73B79A7D-EEC3-4E68-BBB0-89CB67444312}" type="presParOf" srcId="{E62FE431-3077-48BE-9110-164DB7BC5832}" destId="{D98B1336-D84F-49DB-AD42-5E24748B1B6C}" srcOrd="1" destOrd="0" presId="urn:microsoft.com/office/officeart/2005/8/layout/cycle3"/>
    <dgm:cxn modelId="{D66CDB26-22D0-4793-B299-8FA3972F14C2}" type="presParOf" srcId="{E62FE431-3077-48BE-9110-164DB7BC5832}" destId="{CB9854B7-3722-4D55-A2D0-EFBE8CCA4708}" srcOrd="2" destOrd="0" presId="urn:microsoft.com/office/officeart/2005/8/layout/cycle3"/>
    <dgm:cxn modelId="{6B1E2B36-1215-47CD-841A-4CF59A3CB82D}" type="presParOf" srcId="{E62FE431-3077-48BE-9110-164DB7BC5832}" destId="{30128C5E-1DF5-4678-BA54-DA049CC955FA}" srcOrd="3" destOrd="0" presId="urn:microsoft.com/office/officeart/2005/8/layout/cycle3"/>
    <dgm:cxn modelId="{66A8EE2C-FDBF-4167-87EF-C85E3764FE9C}" type="presParOf" srcId="{E62FE431-3077-48BE-9110-164DB7BC5832}" destId="{27978E9B-DAE5-42C7-809F-7CD3BF395B69}" srcOrd="4" destOrd="0" presId="urn:microsoft.com/office/officeart/2005/8/layout/cycle3"/>
    <dgm:cxn modelId="{72878A8C-2F64-455B-B0BA-82649085F819}" type="presParOf" srcId="{E62FE431-3077-48BE-9110-164DB7BC5832}" destId="{8D9BF92A-1BE2-4AC8-B6C6-F4C70E509F4F}" srcOrd="5" destOrd="0" presId="urn:microsoft.com/office/officeart/2005/8/layout/cycle3"/>
    <dgm:cxn modelId="{C0808487-B0FB-4F74-995D-C16B07BFBD6F}" type="presParOf" srcId="{E62FE431-3077-48BE-9110-164DB7BC5832}" destId="{22AF91D1-58E5-41EA-93C4-B860B78DDDCE}" srcOrd="6" destOrd="0" presId="urn:microsoft.com/office/officeart/2005/8/layout/cycle3"/>
    <dgm:cxn modelId="{5FA374B1-69B5-4217-8FDD-7195DDCAC1DF}" type="presParOf" srcId="{E62FE431-3077-48BE-9110-164DB7BC5832}" destId="{0CC4F6D9-53E8-4582-AFDC-AD6AF5D82270}" srcOrd="7" destOrd="0" presId="urn:microsoft.com/office/officeart/2005/8/layout/cycle3"/>
    <dgm:cxn modelId="{CAB4B39E-801E-4537-B12A-6866530DAEF6}" type="presParOf" srcId="{E62FE431-3077-48BE-9110-164DB7BC5832}" destId="{557080D9-263B-4697-95ED-AC736CF3EA45}" srcOrd="8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4020AF3-C700-4606-8917-C6A353D7963A}">
      <dgm:prSet phldrT="[Text]" custT="1"/>
      <dgm:spPr/>
      <dgm:t>
        <a:bodyPr rtlCol="0"/>
        <a:lstStyle/>
        <a:p>
          <a:pPr rtl="0"/>
          <a:r>
            <a:rPr lang="ru-RU" sz="1600" b="1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1</a:t>
          </a:r>
          <a:endParaRPr lang="ru-RU" sz="1600" b="1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87D99D21-0B4A-4259-89FB-0E5941CB535C}" type="parTrans" cxnId="{B0E2386F-A443-4201-8130-FB9CC25AA154}">
      <dgm:prSet/>
      <dgm:spPr/>
      <dgm:t>
        <a:bodyPr rtlCol="0"/>
        <a:lstStyle/>
        <a:p>
          <a:pPr rtl="0"/>
          <a:endParaRPr lang="en-US" sz="16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6CFF1BD9-AE1F-4488-8B72-01186EADA6FF}" type="sibTrans" cxnId="{B0E2386F-A443-4201-8130-FB9CC25AA154}">
      <dgm:prSet/>
      <dgm:spPr/>
      <dgm:t>
        <a:bodyPr rtlCol="0"/>
        <a:lstStyle/>
        <a:p>
          <a:pPr rtl="0"/>
          <a:endParaRPr lang="en-US" sz="16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12E26E22-71B0-4386-A84F-ABF2FF66A99F}">
      <dgm:prSet phldrT="[Text]" custT="1"/>
      <dgm:spPr/>
      <dgm:t>
        <a:bodyPr rtlCol="0"/>
        <a:lstStyle/>
        <a:p>
          <a:pPr rtl="0"/>
          <a:r>
            <a:rPr lang="ru-RU" sz="1600" b="1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2</a:t>
          </a:r>
          <a:endParaRPr lang="ru-RU" sz="1600" b="1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3A6CB3CB-0F71-4CA8-93AA-0E3E3D59D313}" type="parTrans" cxnId="{937639B3-2352-48E4-A96B-F63DF2119D92}">
      <dgm:prSet/>
      <dgm:spPr/>
      <dgm:t>
        <a:bodyPr rtlCol="0"/>
        <a:lstStyle/>
        <a:p>
          <a:pPr rtl="0"/>
          <a:endParaRPr lang="en-US" sz="16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E1826C46-15A2-4345-B986-53D05F21F155}" type="sibTrans" cxnId="{937639B3-2352-48E4-A96B-F63DF2119D92}">
      <dgm:prSet/>
      <dgm:spPr/>
      <dgm:t>
        <a:bodyPr rtlCol="0"/>
        <a:lstStyle/>
        <a:p>
          <a:pPr rtl="0"/>
          <a:endParaRPr lang="en-US" sz="16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A8B05E70-CCF1-4080-8EEE-6873C9D4B630}">
      <dgm:prSet phldrT="[Text]" custT="1"/>
      <dgm:spPr/>
      <dgm:t>
        <a:bodyPr rtlCol="0"/>
        <a:lstStyle/>
        <a:p>
          <a:pPr rtl="0"/>
          <a:r>
            <a:rPr lang="ru-RU" sz="1600" b="1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3</a:t>
          </a:r>
          <a:endParaRPr lang="ru-RU" sz="1600" b="1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11D1F3D3-0002-4131-9F84-22FBF8692DA9}" type="parTrans" cxnId="{B8B909D0-D4F6-48D4-81DA-A58F34AE3646}">
      <dgm:prSet/>
      <dgm:spPr/>
      <dgm:t>
        <a:bodyPr rtlCol="0"/>
        <a:lstStyle/>
        <a:p>
          <a:pPr rtl="0"/>
          <a:endParaRPr lang="en-US" sz="16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B6438016-7365-4FC0-A372-D90585B4B6EE}" type="sibTrans" cxnId="{B8B909D0-D4F6-48D4-81DA-A58F34AE3646}">
      <dgm:prSet/>
      <dgm:spPr/>
      <dgm:t>
        <a:bodyPr rtlCol="0"/>
        <a:lstStyle/>
        <a:p>
          <a:pPr rtl="0"/>
          <a:endParaRPr lang="en-US" sz="16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42147153-A6C2-4177-BA7D-2ACCC2C1B2F7}">
      <dgm:prSet phldrT="[Text]" custT="1"/>
      <dgm:spPr/>
      <dgm:t>
        <a:bodyPr rtlCol="0"/>
        <a:lstStyle/>
        <a:p>
          <a:pPr rtl="0"/>
          <a:r>
            <a:rPr lang="ru-RU" sz="1600" b="1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4</a:t>
          </a:r>
          <a:endParaRPr lang="ru-RU" sz="1600" b="1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C6F68745-4C20-4204-96A6-585691399C14}" type="parTrans" cxnId="{777DC3C6-D336-4C94-A624-E5582A07ECAA}">
      <dgm:prSet/>
      <dgm:spPr/>
      <dgm:t>
        <a:bodyPr rtlCol="0"/>
        <a:lstStyle/>
        <a:p>
          <a:pPr rtl="0"/>
          <a:endParaRPr lang="en-US" sz="16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0C6B132F-0347-46BA-86A4-3FAFB6676411}" type="sibTrans" cxnId="{777DC3C6-D336-4C94-A624-E5582A07ECAA}">
      <dgm:prSet/>
      <dgm:spPr/>
      <dgm:t>
        <a:bodyPr rtlCol="0"/>
        <a:lstStyle/>
        <a:p>
          <a:pPr rtl="0"/>
          <a:endParaRPr lang="en-US" sz="16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51CC1CDB-47BE-449A-87E7-3AFEE0132AAF}">
      <dgm:prSet phldrT="[Text]" custT="1"/>
      <dgm:spPr/>
      <dgm:t>
        <a:bodyPr rtlCol="0"/>
        <a:lstStyle/>
        <a:p>
          <a:pPr rtl="0"/>
          <a:r>
            <a:rPr lang="ru-RU" sz="1600" b="1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5</a:t>
          </a:r>
          <a:endParaRPr lang="ru-RU" sz="1600" b="1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88AFAF35-3E03-42AF-884C-BBD42011AE89}" type="parTrans" cxnId="{55393038-0F6B-4FED-A66A-E8703BF3959B}">
      <dgm:prSet/>
      <dgm:spPr/>
      <dgm:t>
        <a:bodyPr/>
        <a:lstStyle/>
        <a:p>
          <a:endParaRPr lang="ru-RU" sz="16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0BBD6006-8CEE-4397-B801-6505170D0CA9}" type="sibTrans" cxnId="{55393038-0F6B-4FED-A66A-E8703BF3959B}">
      <dgm:prSet/>
      <dgm:spPr/>
      <dgm:t>
        <a:bodyPr/>
        <a:lstStyle/>
        <a:p>
          <a:endParaRPr lang="ru-RU" sz="16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CE79327D-BD76-41DC-BA05-849593B598D5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аренда нежилого помещения;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10D6069B-1CAD-4687-9EB1-6FDDCC9A2E4E}" type="parTrans" cxnId="{7F556F57-582B-47CE-B9D8-AC74A494AFB8}">
      <dgm:prSet/>
      <dgm:spPr/>
      <dgm:t>
        <a:bodyPr/>
        <a:lstStyle/>
        <a:p>
          <a:endParaRPr lang="ru-RU" sz="16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E5A86E60-A2D7-48E8-B648-9576160A65EE}" type="sibTrans" cxnId="{7F556F57-582B-47CE-B9D8-AC74A494AFB8}">
      <dgm:prSet/>
      <dgm:spPr/>
      <dgm:t>
        <a:bodyPr/>
        <a:lstStyle/>
        <a:p>
          <a:endParaRPr lang="ru-RU" sz="16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27E7BDEC-C9C1-4EFA-AFD2-72A1F834E198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ремонт нежилого помещения, включая приобретение строительных материалов, оборудования, необходимого для ремонта помещения</a:t>
          </a:r>
          <a:r>
            <a:rPr lang="ru-RU" sz="1600" b="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;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F739CA28-B924-434D-97CA-7A883D904A1F}" type="parTrans" cxnId="{978C7342-250B-4D30-A32B-B0F5C4E54CBE}">
      <dgm:prSet/>
      <dgm:spPr/>
      <dgm:t>
        <a:bodyPr/>
        <a:lstStyle/>
        <a:p>
          <a:endParaRPr lang="ru-RU" sz="16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89C5F3BD-27CC-42C2-924A-39FA7AAE580A}" type="sibTrans" cxnId="{978C7342-250B-4D30-A32B-B0F5C4E54CBE}">
      <dgm:prSet/>
      <dgm:spPr/>
      <dgm:t>
        <a:bodyPr/>
        <a:lstStyle/>
        <a:p>
          <a:endParaRPr lang="ru-RU" sz="16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11B06A04-E20F-4B99-A65E-6B3CE6F3EE88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приобретение комплектующих изделий при производстве и (или) реализации медицинской техники, протезно-ортопедических изделий, программного обеспечения, а также технических средств, которые могут быть использованы исключительно для профилактики инвалидности или реабилитации (</a:t>
          </a:r>
          <a:r>
            <a:rPr lang="ru-RU" sz="1600" b="1" dirty="0" err="1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абилитации</a:t>
          </a:r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) инвалидов (только для социальных предприятий);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EF763961-1546-4F7B-9F1B-8CE60987FDAC}" type="parTrans" cxnId="{821F939B-7BD4-4E8C-A6C0-61ABB032FEFE}">
      <dgm:prSet/>
      <dgm:spPr/>
      <dgm:t>
        <a:bodyPr/>
        <a:lstStyle/>
        <a:p>
          <a:endParaRPr lang="ru-RU" sz="16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5B674E6E-537A-49A8-BD41-10A445A09BCF}" type="sibTrans" cxnId="{821F939B-7BD4-4E8C-A6C0-61ABB032FEFE}">
      <dgm:prSet/>
      <dgm:spPr/>
      <dgm:t>
        <a:bodyPr/>
        <a:lstStyle/>
        <a:p>
          <a:endParaRPr lang="ru-RU" sz="16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FED4E33F-8A12-473E-9868-92DB7640F85A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выплата по передаче прав на франшизу (паушальный платеж);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6A1D2E1F-E3A8-41A1-99FA-88E3C01171C1}" type="parTrans" cxnId="{F34E0FE5-0534-4EDE-A0FE-D34A377219BB}">
      <dgm:prSet/>
      <dgm:spPr/>
      <dgm:t>
        <a:bodyPr/>
        <a:lstStyle/>
        <a:p>
          <a:endParaRPr lang="ru-RU" sz="16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F3459D04-40A7-4901-BD29-D386F6B34103}" type="sibTrans" cxnId="{F34E0FE5-0534-4EDE-A0FE-D34A377219BB}">
      <dgm:prSet/>
      <dgm:spPr/>
      <dgm:t>
        <a:bodyPr/>
        <a:lstStyle/>
        <a:p>
          <a:endParaRPr lang="ru-RU" sz="16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168C46A8-4B60-4F2B-9814-44E78C8433D2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технологическое присоединение к объектам инженерной инфраструктуры (электрические сети, газоснабжение, водоснабжение, водоотведение, теплоснабжение);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3703F7FC-ABC5-40AE-B511-29C170271DC7}" type="parTrans" cxnId="{B986F129-34F5-4606-B9F3-468717093D0E}">
      <dgm:prSet/>
      <dgm:spPr/>
      <dgm:t>
        <a:bodyPr/>
        <a:lstStyle/>
        <a:p>
          <a:endParaRPr lang="ru-RU" sz="16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2DA1A5D6-EF0D-4258-9DC4-7789FEC84B44}" type="sibTrans" cxnId="{B986F129-34F5-4606-B9F3-468717093D0E}">
      <dgm:prSet/>
      <dgm:spPr/>
      <dgm:t>
        <a:bodyPr/>
        <a:lstStyle/>
        <a:p>
          <a:endParaRPr lang="ru-RU" sz="16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AD962BEB-6FC6-4968-844E-CA7FAA64B772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аренда и (или) приобретение оргтехники, оборудования (в том числе инвентаря, мебели)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A5260FE7-E6C2-4EED-B1A1-2006E7ABF360}" type="parTrans" cxnId="{FA01432C-36E4-4D9A-9718-655EE33F8D00}">
      <dgm:prSet/>
      <dgm:spPr/>
      <dgm:t>
        <a:bodyPr/>
        <a:lstStyle/>
        <a:p>
          <a:endParaRPr lang="ru-RU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B95408D6-3ED4-4D6F-ADFE-25935F3AA47B}" type="sibTrans" cxnId="{FA01432C-36E4-4D9A-9718-655EE33F8D00}">
      <dgm:prSet/>
      <dgm:spPr/>
      <dgm:t>
        <a:bodyPr/>
        <a:lstStyle/>
        <a:p>
          <a:endParaRPr lang="ru-RU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5579AC5D-B5DD-4478-8FAE-720A1DD75D95}">
      <dgm:prSet custT="1"/>
      <dgm:spPr/>
      <dgm:t>
        <a:bodyPr/>
        <a:lstStyle/>
        <a:p>
          <a:r>
            <a: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уплата первого взноса (аванса) при заключении договора лизинга и (или) лизинговых платежей, за исключением уплаты первого взноса (аванса) и лизинговых платежей по договору лизинга, </a:t>
          </a:r>
          <a:r>
            <a:rPr lang="ru-RU" sz="1600" dirty="0" err="1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сублизинга</a:t>
          </a:r>
          <a:r>
            <a: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в случае если предметом договора является транспортное средство</a:t>
          </a:r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;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C2EBC160-DBE8-4C08-A7FC-6A9BE9CDF2E6}" type="parTrans" cxnId="{9239B4A5-1977-4756-B8BC-8426339D4299}">
      <dgm:prSet/>
      <dgm:spPr/>
      <dgm:t>
        <a:bodyPr/>
        <a:lstStyle/>
        <a:p>
          <a:endParaRPr lang="ru-RU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1F5AE4D0-87C7-4364-9545-204F236782DC}" type="sibTrans" cxnId="{9239B4A5-1977-4756-B8BC-8426339D4299}">
      <dgm:prSet/>
      <dgm:spPr/>
      <dgm:t>
        <a:bodyPr/>
        <a:lstStyle/>
        <a:p>
          <a:endParaRPr lang="ru-RU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AFB54930-E9D3-4858-893F-C7F179BB0AA3}" type="pres">
      <dgm:prSet presAssocID="{44156040-AF98-4F2C-9909-9F2439F6F58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EC4BF7-0D4C-4066-B3D8-698B5FCBA761}" type="pres">
      <dgm:prSet presAssocID="{74020AF3-C700-4606-8917-C6A353D7963A}" presName="composite" presStyleCnt="0"/>
      <dgm:spPr/>
    </dgm:pt>
    <dgm:pt modelId="{72921721-A0EC-4A73-B6E3-C9468F37A095}" type="pres">
      <dgm:prSet presAssocID="{74020AF3-C700-4606-8917-C6A353D7963A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5854BD-EF32-4A17-BA57-F41FEA634C0E}" type="pres">
      <dgm:prSet presAssocID="{74020AF3-C700-4606-8917-C6A353D7963A}" presName="descendantText" presStyleLbl="alignAcc1" presStyleIdx="0" presStyleCnt="5" custLinFactNeighborX="-636" custLinFactNeighborY="-434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3E1297-7D51-4889-91E8-B4DC12C573BB}" type="pres">
      <dgm:prSet presAssocID="{6CFF1BD9-AE1F-4488-8B72-01186EADA6FF}" presName="sp" presStyleCnt="0"/>
      <dgm:spPr/>
    </dgm:pt>
    <dgm:pt modelId="{0353D10E-BFC2-464A-AEAD-9C80C47CD222}" type="pres">
      <dgm:prSet presAssocID="{12E26E22-71B0-4386-A84F-ABF2FF66A99F}" presName="composite" presStyleCnt="0"/>
      <dgm:spPr/>
    </dgm:pt>
    <dgm:pt modelId="{F173046B-8638-4667-B5B8-1EE4AF219C9D}" type="pres">
      <dgm:prSet presAssocID="{12E26E22-71B0-4386-A84F-ABF2FF66A99F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1FF9E5-192E-4054-8AA9-15E7DAA3929E}" type="pres">
      <dgm:prSet presAssocID="{12E26E22-71B0-4386-A84F-ABF2FF66A99F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C28F14-3303-469D-A13F-1A0923F2C940}" type="pres">
      <dgm:prSet presAssocID="{E1826C46-15A2-4345-B986-53D05F21F155}" presName="sp" presStyleCnt="0"/>
      <dgm:spPr/>
    </dgm:pt>
    <dgm:pt modelId="{99507A3B-8FD1-48B7-B75D-AB4C428C195D}" type="pres">
      <dgm:prSet presAssocID="{A8B05E70-CCF1-4080-8EEE-6873C9D4B630}" presName="composite" presStyleCnt="0"/>
      <dgm:spPr/>
    </dgm:pt>
    <dgm:pt modelId="{28958D69-0236-4117-A015-38CC5107D510}" type="pres">
      <dgm:prSet presAssocID="{A8B05E70-CCF1-4080-8EEE-6873C9D4B630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F9F58F-A74A-41A9-B278-70548A83B1A6}" type="pres">
      <dgm:prSet presAssocID="{A8B05E70-CCF1-4080-8EEE-6873C9D4B630}" presName="descendantText" presStyleLbl="alignAcc1" presStyleIdx="2" presStyleCnt="5" custScaleY="1325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41B50-6CF1-4AAF-8F29-9E3708F7417D}" type="pres">
      <dgm:prSet presAssocID="{B6438016-7365-4FC0-A372-D90585B4B6EE}" presName="sp" presStyleCnt="0"/>
      <dgm:spPr/>
    </dgm:pt>
    <dgm:pt modelId="{AE58928B-C49F-441C-93A8-FD9C6EB9C1B8}" type="pres">
      <dgm:prSet presAssocID="{42147153-A6C2-4177-BA7D-2ACCC2C1B2F7}" presName="composite" presStyleCnt="0"/>
      <dgm:spPr/>
    </dgm:pt>
    <dgm:pt modelId="{E4E3BAEA-7CBA-4FA9-B812-50DC5BCD8D34}" type="pres">
      <dgm:prSet presAssocID="{42147153-A6C2-4177-BA7D-2ACCC2C1B2F7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9D90C7-7C3B-4D16-960A-6536725BE50C}" type="pres">
      <dgm:prSet presAssocID="{42147153-A6C2-4177-BA7D-2ACCC2C1B2F7}" presName="descendantText" presStyleLbl="alignAcc1" presStyleIdx="3" presStyleCnt="5" custScaleY="1240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9307D3-539E-4F7A-A326-64DF3AE9B31C}" type="pres">
      <dgm:prSet presAssocID="{0C6B132F-0347-46BA-86A4-3FAFB6676411}" presName="sp" presStyleCnt="0"/>
      <dgm:spPr/>
    </dgm:pt>
    <dgm:pt modelId="{7DE23E3E-3618-4178-A00D-5C31218F31E2}" type="pres">
      <dgm:prSet presAssocID="{51CC1CDB-47BE-449A-87E7-3AFEE0132AAF}" presName="composite" presStyleCnt="0"/>
      <dgm:spPr/>
    </dgm:pt>
    <dgm:pt modelId="{932007A1-3D4E-4836-A54C-4DE44296056C}" type="pres">
      <dgm:prSet presAssocID="{51CC1CDB-47BE-449A-87E7-3AFEE0132AAF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A7A199-574B-4E96-92DC-AA66E725A7C8}" type="pres">
      <dgm:prSet presAssocID="{51CC1CDB-47BE-449A-87E7-3AFEE0132AAF}" presName="descendantText" presStyleLbl="alignAcc1" presStyleIdx="4" presStyleCnt="5" custScaleY="1203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39B4A5-1977-4756-B8BC-8426339D4299}" srcId="{42147153-A6C2-4177-BA7D-2ACCC2C1B2F7}" destId="{5579AC5D-B5DD-4478-8FAE-720A1DD75D95}" srcOrd="1" destOrd="0" parTransId="{C2EBC160-DBE8-4C08-A7FC-6A9BE9CDF2E6}" sibTransId="{1F5AE4D0-87C7-4364-9545-204F236782DC}"/>
    <dgm:cxn modelId="{5DFF8228-A0A0-4584-B2B1-BBD038F32EA8}" type="presOf" srcId="{AD962BEB-6FC6-4968-844E-CA7FAA64B772}" destId="{0E5854BD-EF32-4A17-BA57-F41FEA634C0E}" srcOrd="0" destOrd="1" presId="urn:microsoft.com/office/officeart/2005/8/layout/chevron2"/>
    <dgm:cxn modelId="{D74C1498-689E-4414-BB27-46F4EA45F44D}" type="presOf" srcId="{11B06A04-E20F-4B99-A65E-6B3CE6F3EE88}" destId="{11F9F58F-A74A-41A9-B278-70548A83B1A6}" srcOrd="0" destOrd="0" presId="urn:microsoft.com/office/officeart/2005/8/layout/chevron2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F34E0FE5-0534-4EDE-A0FE-D34A377219BB}" srcId="{42147153-A6C2-4177-BA7D-2ACCC2C1B2F7}" destId="{FED4E33F-8A12-473E-9868-92DB7640F85A}" srcOrd="0" destOrd="0" parTransId="{6A1D2E1F-E3A8-41A1-99FA-88E3C01171C1}" sibTransId="{F3459D04-40A7-4901-BD29-D386F6B34103}"/>
    <dgm:cxn modelId="{48E9C670-CB13-46D6-A836-F8990D798B45}" type="presOf" srcId="{42147153-A6C2-4177-BA7D-2ACCC2C1B2F7}" destId="{E4E3BAEA-7CBA-4FA9-B812-50DC5BCD8D34}" srcOrd="0" destOrd="0" presId="urn:microsoft.com/office/officeart/2005/8/layout/chevron2"/>
    <dgm:cxn modelId="{4E7D03A9-CD24-4461-BE73-B7829DDA61DF}" type="presOf" srcId="{168C46A8-4B60-4F2B-9814-44E78C8433D2}" destId="{97A7A199-574B-4E96-92DC-AA66E725A7C8}" srcOrd="0" destOrd="0" presId="urn:microsoft.com/office/officeart/2005/8/layout/chevron2"/>
    <dgm:cxn modelId="{91EB9600-B998-4B2E-B821-242A9BF844C5}" type="presOf" srcId="{FED4E33F-8A12-473E-9868-92DB7640F85A}" destId="{F29D90C7-7C3B-4D16-960A-6536725BE50C}" srcOrd="0" destOrd="0" presId="urn:microsoft.com/office/officeart/2005/8/layout/chevron2"/>
    <dgm:cxn modelId="{471DD858-1B0F-4939-8DCB-8EE034C4446B}" type="presOf" srcId="{12E26E22-71B0-4386-A84F-ABF2FF66A99F}" destId="{F173046B-8638-4667-B5B8-1EE4AF219C9D}" srcOrd="0" destOrd="0" presId="urn:microsoft.com/office/officeart/2005/8/layout/chevron2"/>
    <dgm:cxn modelId="{5BB580C6-7AC5-40D4-83B1-09482D2F3717}" type="presOf" srcId="{CE79327D-BD76-41DC-BA05-849593B598D5}" destId="{0E5854BD-EF32-4A17-BA57-F41FEA634C0E}" srcOrd="0" destOrd="0" presId="urn:microsoft.com/office/officeart/2005/8/layout/chevron2"/>
    <dgm:cxn modelId="{B986F129-34F5-4606-B9F3-468717093D0E}" srcId="{51CC1CDB-47BE-449A-87E7-3AFEE0132AAF}" destId="{168C46A8-4B60-4F2B-9814-44E78C8433D2}" srcOrd="0" destOrd="0" parTransId="{3703F7FC-ABC5-40AE-B511-29C170271DC7}" sibTransId="{2DA1A5D6-EF0D-4258-9DC4-7789FEC84B44}"/>
    <dgm:cxn modelId="{371418D9-0662-4CED-8815-7B11458D7A83}" type="presOf" srcId="{51CC1CDB-47BE-449A-87E7-3AFEE0132AAF}" destId="{932007A1-3D4E-4836-A54C-4DE44296056C}" srcOrd="0" destOrd="0" presId="urn:microsoft.com/office/officeart/2005/8/layout/chevron2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2D7F4CEB-5383-4EA1-8BE9-88DB7B302872}" type="presOf" srcId="{44156040-AF98-4F2C-9909-9F2439F6F588}" destId="{AFB54930-E9D3-4858-893F-C7F179BB0AA3}" srcOrd="0" destOrd="0" presId="urn:microsoft.com/office/officeart/2005/8/layout/chevron2"/>
    <dgm:cxn modelId="{FA01432C-36E4-4D9A-9718-655EE33F8D00}" srcId="{74020AF3-C700-4606-8917-C6A353D7963A}" destId="{AD962BEB-6FC6-4968-844E-CA7FAA64B772}" srcOrd="1" destOrd="0" parTransId="{A5260FE7-E6C2-4EED-B1A1-2006E7ABF360}" sibTransId="{B95408D6-3ED4-4D6F-ADFE-25935F3AA47B}"/>
    <dgm:cxn modelId="{24A795C4-821B-4EEE-81B8-7A492948B72C}" type="presOf" srcId="{74020AF3-C700-4606-8917-C6A353D7963A}" destId="{72921721-A0EC-4A73-B6E3-C9468F37A095}" srcOrd="0" destOrd="0" presId="urn:microsoft.com/office/officeart/2005/8/layout/chevron2"/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BEE17EB7-118A-4630-A857-88B98D009BCF}" type="presOf" srcId="{A8B05E70-CCF1-4080-8EEE-6873C9D4B630}" destId="{28958D69-0236-4117-A015-38CC5107D510}" srcOrd="0" destOrd="0" presId="urn:microsoft.com/office/officeart/2005/8/layout/chevron2"/>
    <dgm:cxn modelId="{55393038-0F6B-4FED-A66A-E8703BF3959B}" srcId="{44156040-AF98-4F2C-9909-9F2439F6F588}" destId="{51CC1CDB-47BE-449A-87E7-3AFEE0132AAF}" srcOrd="4" destOrd="0" parTransId="{88AFAF35-3E03-42AF-884C-BBD42011AE89}" sibTransId="{0BBD6006-8CEE-4397-B801-6505170D0CA9}"/>
    <dgm:cxn modelId="{821F939B-7BD4-4E8C-A6C0-61ABB032FEFE}" srcId="{A8B05E70-CCF1-4080-8EEE-6873C9D4B630}" destId="{11B06A04-E20F-4B99-A65E-6B3CE6F3EE88}" srcOrd="0" destOrd="0" parTransId="{EF763961-1546-4F7B-9F1B-8CE60987FDAC}" sibTransId="{5B674E6E-537A-49A8-BD41-10A445A09BCF}"/>
    <dgm:cxn modelId="{C480BAFD-AB20-43BA-B283-DC11E63E3879}" type="presOf" srcId="{27E7BDEC-C9C1-4EFA-AFD2-72A1F834E198}" destId="{E21FF9E5-192E-4054-8AA9-15E7DAA3929E}" srcOrd="0" destOrd="0" presId="urn:microsoft.com/office/officeart/2005/8/layout/chevron2"/>
    <dgm:cxn modelId="{83DC2EFD-334E-4F2A-9D69-819DDC787464}" type="presOf" srcId="{5579AC5D-B5DD-4478-8FAE-720A1DD75D95}" destId="{F29D90C7-7C3B-4D16-960A-6536725BE50C}" srcOrd="0" destOrd="1" presId="urn:microsoft.com/office/officeart/2005/8/layout/chevron2"/>
    <dgm:cxn modelId="{7F556F57-582B-47CE-B9D8-AC74A494AFB8}" srcId="{74020AF3-C700-4606-8917-C6A353D7963A}" destId="{CE79327D-BD76-41DC-BA05-849593B598D5}" srcOrd="0" destOrd="0" parTransId="{10D6069B-1CAD-4687-9EB1-6FDDCC9A2E4E}" sibTransId="{E5A86E60-A2D7-48E8-B648-9576160A65EE}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978C7342-250B-4D30-A32B-B0F5C4E54CBE}" srcId="{12E26E22-71B0-4386-A84F-ABF2FF66A99F}" destId="{27E7BDEC-C9C1-4EFA-AFD2-72A1F834E198}" srcOrd="0" destOrd="0" parTransId="{F739CA28-B924-434D-97CA-7A883D904A1F}" sibTransId="{89C5F3BD-27CC-42C2-924A-39FA7AAE580A}"/>
    <dgm:cxn modelId="{63A3B0C1-DDC5-4F4E-9587-F0A18BAE20FA}" type="presParOf" srcId="{AFB54930-E9D3-4858-893F-C7F179BB0AA3}" destId="{1BEC4BF7-0D4C-4066-B3D8-698B5FCBA761}" srcOrd="0" destOrd="0" presId="urn:microsoft.com/office/officeart/2005/8/layout/chevron2"/>
    <dgm:cxn modelId="{A226B77D-C133-46CE-B5F4-5B353FB24A93}" type="presParOf" srcId="{1BEC4BF7-0D4C-4066-B3D8-698B5FCBA761}" destId="{72921721-A0EC-4A73-B6E3-C9468F37A095}" srcOrd="0" destOrd="0" presId="urn:microsoft.com/office/officeart/2005/8/layout/chevron2"/>
    <dgm:cxn modelId="{63D5D6AD-0C70-4123-8BD7-740B91FCF4F1}" type="presParOf" srcId="{1BEC4BF7-0D4C-4066-B3D8-698B5FCBA761}" destId="{0E5854BD-EF32-4A17-BA57-F41FEA634C0E}" srcOrd="1" destOrd="0" presId="urn:microsoft.com/office/officeart/2005/8/layout/chevron2"/>
    <dgm:cxn modelId="{3C5EC150-020D-4362-8F50-735DC99D77D2}" type="presParOf" srcId="{AFB54930-E9D3-4858-893F-C7F179BB0AA3}" destId="{DB3E1297-7D51-4889-91E8-B4DC12C573BB}" srcOrd="1" destOrd="0" presId="urn:microsoft.com/office/officeart/2005/8/layout/chevron2"/>
    <dgm:cxn modelId="{342CF356-651E-4EE9-9967-B02CB86D0A46}" type="presParOf" srcId="{AFB54930-E9D3-4858-893F-C7F179BB0AA3}" destId="{0353D10E-BFC2-464A-AEAD-9C80C47CD222}" srcOrd="2" destOrd="0" presId="urn:microsoft.com/office/officeart/2005/8/layout/chevron2"/>
    <dgm:cxn modelId="{0808EDF3-0D11-4882-B62A-E6D1343FE4CA}" type="presParOf" srcId="{0353D10E-BFC2-464A-AEAD-9C80C47CD222}" destId="{F173046B-8638-4667-B5B8-1EE4AF219C9D}" srcOrd="0" destOrd="0" presId="urn:microsoft.com/office/officeart/2005/8/layout/chevron2"/>
    <dgm:cxn modelId="{82027A0C-01CF-46BA-BC0A-8F7BEA932CA9}" type="presParOf" srcId="{0353D10E-BFC2-464A-AEAD-9C80C47CD222}" destId="{E21FF9E5-192E-4054-8AA9-15E7DAA3929E}" srcOrd="1" destOrd="0" presId="urn:microsoft.com/office/officeart/2005/8/layout/chevron2"/>
    <dgm:cxn modelId="{4BAA45AA-9643-41F1-95D6-6EB3A1CF85E7}" type="presParOf" srcId="{AFB54930-E9D3-4858-893F-C7F179BB0AA3}" destId="{F2C28F14-3303-469D-A13F-1A0923F2C940}" srcOrd="3" destOrd="0" presId="urn:microsoft.com/office/officeart/2005/8/layout/chevron2"/>
    <dgm:cxn modelId="{DAEBF58A-2860-4983-989F-690937A60ED3}" type="presParOf" srcId="{AFB54930-E9D3-4858-893F-C7F179BB0AA3}" destId="{99507A3B-8FD1-48B7-B75D-AB4C428C195D}" srcOrd="4" destOrd="0" presId="urn:microsoft.com/office/officeart/2005/8/layout/chevron2"/>
    <dgm:cxn modelId="{E0FE519B-1356-4CDD-8C0E-5E8F125345FD}" type="presParOf" srcId="{99507A3B-8FD1-48B7-B75D-AB4C428C195D}" destId="{28958D69-0236-4117-A015-38CC5107D510}" srcOrd="0" destOrd="0" presId="urn:microsoft.com/office/officeart/2005/8/layout/chevron2"/>
    <dgm:cxn modelId="{C6824D95-AD15-44CB-BC54-6CB44A0A2BC1}" type="presParOf" srcId="{99507A3B-8FD1-48B7-B75D-AB4C428C195D}" destId="{11F9F58F-A74A-41A9-B278-70548A83B1A6}" srcOrd="1" destOrd="0" presId="urn:microsoft.com/office/officeart/2005/8/layout/chevron2"/>
    <dgm:cxn modelId="{97E0427B-35E2-443C-998F-5451A7D030F4}" type="presParOf" srcId="{AFB54930-E9D3-4858-893F-C7F179BB0AA3}" destId="{4E541B50-6CF1-4AAF-8F29-9E3708F7417D}" srcOrd="5" destOrd="0" presId="urn:microsoft.com/office/officeart/2005/8/layout/chevron2"/>
    <dgm:cxn modelId="{D649586D-E966-475E-B4CD-0C9B9BC57B11}" type="presParOf" srcId="{AFB54930-E9D3-4858-893F-C7F179BB0AA3}" destId="{AE58928B-C49F-441C-93A8-FD9C6EB9C1B8}" srcOrd="6" destOrd="0" presId="urn:microsoft.com/office/officeart/2005/8/layout/chevron2"/>
    <dgm:cxn modelId="{1A823382-B8E6-4E99-A26A-0CE2FC872F70}" type="presParOf" srcId="{AE58928B-C49F-441C-93A8-FD9C6EB9C1B8}" destId="{E4E3BAEA-7CBA-4FA9-B812-50DC5BCD8D34}" srcOrd="0" destOrd="0" presId="urn:microsoft.com/office/officeart/2005/8/layout/chevron2"/>
    <dgm:cxn modelId="{2C588F61-8340-48F4-8C85-5122C21B2FA4}" type="presParOf" srcId="{AE58928B-C49F-441C-93A8-FD9C6EB9C1B8}" destId="{F29D90C7-7C3B-4D16-960A-6536725BE50C}" srcOrd="1" destOrd="0" presId="urn:microsoft.com/office/officeart/2005/8/layout/chevron2"/>
    <dgm:cxn modelId="{650ADA30-B2F6-4CB6-9C6F-FF0144F4B2DA}" type="presParOf" srcId="{AFB54930-E9D3-4858-893F-C7F179BB0AA3}" destId="{CC9307D3-539E-4F7A-A326-64DF3AE9B31C}" srcOrd="7" destOrd="0" presId="urn:microsoft.com/office/officeart/2005/8/layout/chevron2"/>
    <dgm:cxn modelId="{99314AF1-237B-4411-8314-5EE7120B00E4}" type="presParOf" srcId="{AFB54930-E9D3-4858-893F-C7F179BB0AA3}" destId="{7DE23E3E-3618-4178-A00D-5C31218F31E2}" srcOrd="8" destOrd="0" presId="urn:microsoft.com/office/officeart/2005/8/layout/chevron2"/>
    <dgm:cxn modelId="{D3A52D86-D475-4F6A-BD82-4123858F1388}" type="presParOf" srcId="{7DE23E3E-3618-4178-A00D-5C31218F31E2}" destId="{932007A1-3D4E-4836-A54C-4DE44296056C}" srcOrd="0" destOrd="0" presId="urn:microsoft.com/office/officeart/2005/8/layout/chevron2"/>
    <dgm:cxn modelId="{2BA42BC6-2D11-4CD0-8F50-45109FCB778F}" type="presParOf" srcId="{7DE23E3E-3618-4178-A00D-5C31218F31E2}" destId="{97A7A199-574B-4E96-92DC-AA66E725A7C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4020AF3-C700-4606-8917-C6A353D7963A}">
      <dgm:prSet phldrT="[Text]" custT="1"/>
      <dgm:spPr/>
      <dgm:t>
        <a:bodyPr rtlCol="0"/>
        <a:lstStyle/>
        <a:p>
          <a:pPr rtl="0"/>
          <a:r>
            <a:rPr lang="ru-RU" sz="1300" b="1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1</a:t>
          </a:r>
          <a:endParaRPr lang="ru-RU" sz="1300" b="1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87D99D21-0B4A-4259-89FB-0E5941CB535C}" type="parTrans" cxnId="{B0E2386F-A443-4201-8130-FB9CC25AA154}">
      <dgm:prSet/>
      <dgm:spPr/>
      <dgm:t>
        <a:bodyPr rtlCol="0"/>
        <a:lstStyle/>
        <a:p>
          <a:pPr rtl="0"/>
          <a:endParaRPr lang="en-US" sz="13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6CFF1BD9-AE1F-4488-8B72-01186EADA6FF}" type="sibTrans" cxnId="{B0E2386F-A443-4201-8130-FB9CC25AA154}">
      <dgm:prSet/>
      <dgm:spPr/>
      <dgm:t>
        <a:bodyPr rtlCol="0"/>
        <a:lstStyle/>
        <a:p>
          <a:pPr rtl="0"/>
          <a:endParaRPr lang="en-US" sz="13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12E26E22-71B0-4386-A84F-ABF2FF66A99F}">
      <dgm:prSet phldrT="[Text]" custT="1"/>
      <dgm:spPr/>
      <dgm:t>
        <a:bodyPr rtlCol="0"/>
        <a:lstStyle/>
        <a:p>
          <a:pPr rtl="0"/>
          <a:r>
            <a:rPr lang="ru-RU" sz="1300" b="1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2</a:t>
          </a:r>
          <a:endParaRPr lang="ru-RU" sz="1300" b="1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3A6CB3CB-0F71-4CA8-93AA-0E3E3D59D313}" type="parTrans" cxnId="{937639B3-2352-48E4-A96B-F63DF2119D92}">
      <dgm:prSet/>
      <dgm:spPr/>
      <dgm:t>
        <a:bodyPr rtlCol="0"/>
        <a:lstStyle/>
        <a:p>
          <a:pPr rtl="0"/>
          <a:endParaRPr lang="en-US" sz="13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E1826C46-15A2-4345-B986-53D05F21F155}" type="sibTrans" cxnId="{937639B3-2352-48E4-A96B-F63DF2119D92}">
      <dgm:prSet/>
      <dgm:spPr/>
      <dgm:t>
        <a:bodyPr rtlCol="0"/>
        <a:lstStyle/>
        <a:p>
          <a:pPr rtl="0"/>
          <a:endParaRPr lang="en-US" sz="13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A8B05E70-CCF1-4080-8EEE-6873C9D4B630}">
      <dgm:prSet phldrT="[Text]" custT="1"/>
      <dgm:spPr/>
      <dgm:t>
        <a:bodyPr rtlCol="0"/>
        <a:lstStyle/>
        <a:p>
          <a:pPr rtl="0"/>
          <a:r>
            <a:rPr lang="ru-RU" sz="1300" b="1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3</a:t>
          </a:r>
          <a:endParaRPr lang="ru-RU" sz="1300" b="1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11D1F3D3-0002-4131-9F84-22FBF8692DA9}" type="parTrans" cxnId="{B8B909D0-D4F6-48D4-81DA-A58F34AE3646}">
      <dgm:prSet/>
      <dgm:spPr/>
      <dgm:t>
        <a:bodyPr rtlCol="0"/>
        <a:lstStyle/>
        <a:p>
          <a:pPr rtl="0"/>
          <a:endParaRPr lang="en-US" sz="13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B6438016-7365-4FC0-A372-D90585B4B6EE}" type="sibTrans" cxnId="{B8B909D0-D4F6-48D4-81DA-A58F34AE3646}">
      <dgm:prSet/>
      <dgm:spPr/>
      <dgm:t>
        <a:bodyPr rtlCol="0"/>
        <a:lstStyle/>
        <a:p>
          <a:pPr rtl="0"/>
          <a:endParaRPr lang="en-US" sz="13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42147153-A6C2-4177-BA7D-2ACCC2C1B2F7}">
      <dgm:prSet phldrT="[Text]" custT="1"/>
      <dgm:spPr/>
      <dgm:t>
        <a:bodyPr rtlCol="0"/>
        <a:lstStyle/>
        <a:p>
          <a:pPr rtl="0"/>
          <a:r>
            <a:rPr lang="ru-RU" sz="1300" b="1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4</a:t>
          </a:r>
          <a:endParaRPr lang="ru-RU" sz="1300" b="1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C6F68745-4C20-4204-96A6-585691399C14}" type="parTrans" cxnId="{777DC3C6-D336-4C94-A624-E5582A07ECAA}">
      <dgm:prSet/>
      <dgm:spPr/>
      <dgm:t>
        <a:bodyPr rtlCol="0"/>
        <a:lstStyle/>
        <a:p>
          <a:pPr rtl="0"/>
          <a:endParaRPr lang="en-US" sz="13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0C6B132F-0347-46BA-86A4-3FAFB6676411}" type="sibTrans" cxnId="{777DC3C6-D336-4C94-A624-E5582A07ECAA}">
      <dgm:prSet/>
      <dgm:spPr/>
      <dgm:t>
        <a:bodyPr rtlCol="0"/>
        <a:lstStyle/>
        <a:p>
          <a:pPr rtl="0"/>
          <a:endParaRPr lang="en-US" sz="13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51CC1CDB-47BE-449A-87E7-3AFEE0132AAF}">
      <dgm:prSet phldrT="[Text]" custT="1"/>
      <dgm:spPr/>
      <dgm:t>
        <a:bodyPr rtlCol="0"/>
        <a:lstStyle/>
        <a:p>
          <a:pPr rtl="0"/>
          <a:r>
            <a:rPr lang="ru-RU" sz="1300" b="1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5</a:t>
          </a:r>
          <a:endParaRPr lang="ru-RU" sz="1300" b="1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88AFAF35-3E03-42AF-884C-BBD42011AE89}" type="parTrans" cxnId="{55393038-0F6B-4FED-A66A-E8703BF3959B}">
      <dgm:prSet/>
      <dgm:spPr/>
      <dgm:t>
        <a:bodyPr/>
        <a:lstStyle/>
        <a:p>
          <a:endParaRPr lang="ru-RU" sz="13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0BBD6006-8CEE-4397-B801-6505170D0CA9}" type="sibTrans" cxnId="{55393038-0F6B-4FED-A66A-E8703BF3959B}">
      <dgm:prSet/>
      <dgm:spPr/>
      <dgm:t>
        <a:bodyPr/>
        <a:lstStyle/>
        <a:p>
          <a:endParaRPr lang="ru-RU" sz="13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CE79327D-BD76-41DC-BA05-849593B598D5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оплата коммунальных услуг и услуг электроснабжения;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10D6069B-1CAD-4687-9EB1-6FDDCC9A2E4E}" type="parTrans" cxnId="{7F556F57-582B-47CE-B9D8-AC74A494AFB8}">
      <dgm:prSet/>
      <dgm:spPr/>
      <dgm:t>
        <a:bodyPr/>
        <a:lstStyle/>
        <a:p>
          <a:endParaRPr lang="ru-RU" sz="13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E5A86E60-A2D7-48E8-B648-9576160A65EE}" type="sibTrans" cxnId="{7F556F57-582B-47CE-B9D8-AC74A494AFB8}">
      <dgm:prSet/>
      <dgm:spPr/>
      <dgm:t>
        <a:bodyPr/>
        <a:lstStyle/>
        <a:p>
          <a:endParaRPr lang="ru-RU" sz="13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27E7BDEC-C9C1-4EFA-AFD2-72A1F834E198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оформление результатов интеллектуальной деятельности;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F739CA28-B924-434D-97CA-7A883D904A1F}" type="parTrans" cxnId="{978C7342-250B-4D30-A32B-B0F5C4E54CBE}">
      <dgm:prSet/>
      <dgm:spPr/>
      <dgm:t>
        <a:bodyPr/>
        <a:lstStyle/>
        <a:p>
          <a:endParaRPr lang="ru-RU" sz="13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89C5F3BD-27CC-42C2-924A-39FA7AAE580A}" type="sibTrans" cxnId="{978C7342-250B-4D30-A32B-B0F5C4E54CBE}">
      <dgm:prSet/>
      <dgm:spPr/>
      <dgm:t>
        <a:bodyPr/>
        <a:lstStyle/>
        <a:p>
          <a:endParaRPr lang="ru-RU" sz="13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11B06A04-E20F-4B99-A65E-6B3CE6F3EE88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приобретение основных средств (за исключением приобретения зданий, сооружений, земельных участков, автомобилей);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EF763961-1546-4F7B-9F1B-8CE60987FDAC}" type="parTrans" cxnId="{821F939B-7BD4-4E8C-A6C0-61ABB032FEFE}">
      <dgm:prSet/>
      <dgm:spPr/>
      <dgm:t>
        <a:bodyPr/>
        <a:lstStyle/>
        <a:p>
          <a:endParaRPr lang="ru-RU" sz="13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5B674E6E-537A-49A8-BD41-10A445A09BCF}" type="sibTrans" cxnId="{821F939B-7BD4-4E8C-A6C0-61ABB032FEFE}">
      <dgm:prSet/>
      <dgm:spPr/>
      <dgm:t>
        <a:bodyPr/>
        <a:lstStyle/>
        <a:p>
          <a:endParaRPr lang="ru-RU" sz="13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FED4E33F-8A12-473E-9868-92DB7640F85A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переоборудование транспортных средств для перевозки маломобильных групп населения, в том числе инвалидов; 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6A1D2E1F-E3A8-41A1-99FA-88E3C01171C1}" type="parTrans" cxnId="{F34E0FE5-0534-4EDE-A0FE-D34A377219BB}">
      <dgm:prSet/>
      <dgm:spPr/>
      <dgm:t>
        <a:bodyPr/>
        <a:lstStyle/>
        <a:p>
          <a:endParaRPr lang="ru-RU" sz="13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F3459D04-40A7-4901-BD29-D386F6B34103}" type="sibTrans" cxnId="{F34E0FE5-0534-4EDE-A0FE-D34A377219BB}">
      <dgm:prSet/>
      <dgm:spPr/>
      <dgm:t>
        <a:bodyPr/>
        <a:lstStyle/>
        <a:p>
          <a:endParaRPr lang="ru-RU" sz="13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168C46A8-4B60-4F2B-9814-44E78C8433D2}">
      <dgm:prSet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оплата услуг по созданию, технической поддержке, наполнению, развитию и продвижению в средствах массовой информации и информационно-телекоммуникационной сети «Интернет» (услуги хостинга, расходы на регистрацию доменных имен в информационно-телекоммуникационной сети «Интернет» и продление регистрации, расходы на поисковую оптимизацию, услуги и (или) работы по модернизации и (или) продвижению сайта и аккаунтов в социальных сетях)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3703F7FC-ABC5-40AE-B511-29C170271DC7}" type="parTrans" cxnId="{B986F129-34F5-4606-B9F3-468717093D0E}">
      <dgm:prSet/>
      <dgm:spPr/>
      <dgm:t>
        <a:bodyPr/>
        <a:lstStyle/>
        <a:p>
          <a:endParaRPr lang="ru-RU" sz="13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2DA1A5D6-EF0D-4258-9DC4-7789FEC84B44}" type="sibTrans" cxnId="{B986F129-34F5-4606-B9F3-468717093D0E}">
      <dgm:prSet/>
      <dgm:spPr/>
      <dgm:t>
        <a:bodyPr/>
        <a:lstStyle/>
        <a:p>
          <a:endParaRPr lang="ru-RU" sz="13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EE4052FB-F5F9-497B-963B-E4573097DD4B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приобретение программного обеспечения и неисключительных прав на программное обеспечение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9822A76C-E178-419A-A9ED-61ABAC444AAE}" type="parTrans" cxnId="{240D5F92-63B4-4CB4-84BB-5ACC9B29EBEA}">
      <dgm:prSet/>
      <dgm:spPr/>
      <dgm:t>
        <a:bodyPr/>
        <a:lstStyle/>
        <a:p>
          <a:endParaRPr lang="ru-RU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1DFD7315-233B-4D83-934A-09DD1B8BAF42}" type="sibTrans" cxnId="{240D5F92-63B4-4CB4-84BB-5ACC9B29EBEA}">
      <dgm:prSet/>
      <dgm:spPr/>
      <dgm:t>
        <a:bodyPr/>
        <a:lstStyle/>
        <a:p>
          <a:endParaRPr lang="ru-RU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05D80C55-D421-4038-8E1A-4A0809FE106A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приобретение сырья, расходных материалов, необходимых для производства продукции и оказания услуг;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434420D4-D5B3-4C36-9CDA-82BD857E5289}" type="parTrans" cxnId="{C55DB5BE-A698-410E-8421-AD755C6A3B4A}">
      <dgm:prSet/>
      <dgm:spPr/>
      <dgm:t>
        <a:bodyPr/>
        <a:lstStyle/>
        <a:p>
          <a:endParaRPr lang="ru-RU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A7845088-4014-430F-AC4C-91E550CD8BF1}" type="sibTrans" cxnId="{C55DB5BE-A698-410E-8421-AD755C6A3B4A}">
      <dgm:prSet/>
      <dgm:spPr/>
      <dgm:t>
        <a:bodyPr/>
        <a:lstStyle/>
        <a:p>
          <a:endParaRPr lang="ru-RU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170945A4-84CA-4004-B158-503B39F03894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реализация мероприятий по профилактике новой </a:t>
          </a:r>
          <a:r>
            <a:rPr lang="ru-RU" sz="1600" b="1" dirty="0" err="1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коронавирусной</a:t>
          </a:r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 инфекции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90B504DD-767B-4B84-A307-965BD1F65C19}" type="parTrans" cxnId="{382C0321-F626-4D67-9A75-4C6D884F8482}">
      <dgm:prSet/>
      <dgm:spPr/>
      <dgm:t>
        <a:bodyPr/>
        <a:lstStyle/>
        <a:p>
          <a:endParaRPr lang="ru-RU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16824946-1655-4621-8EC2-ECA42F5997C0}" type="sibTrans" cxnId="{382C0321-F626-4D67-9A75-4C6D884F8482}">
      <dgm:prSet/>
      <dgm:spPr/>
      <dgm:t>
        <a:bodyPr/>
        <a:lstStyle/>
        <a:p>
          <a:endParaRPr lang="ru-RU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B2BCD648-E01B-47AB-A766-506803E58B3C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оплата услуг связи, в том числе информационно-телекоммуникационной сети "Интернет»;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C32902E4-C2DF-421B-93FE-0766400DFBD5}" type="parTrans" cxnId="{5F085AAF-FF20-4B1C-BD6C-8F48FA33AC64}">
      <dgm:prSet/>
      <dgm:spPr/>
    </dgm:pt>
    <dgm:pt modelId="{BFA3447F-CD8A-48F6-811F-30854885B532}" type="sibTrans" cxnId="{5F085AAF-FF20-4B1C-BD6C-8F48FA33AC64}">
      <dgm:prSet/>
      <dgm:spPr/>
    </dgm:pt>
    <dgm:pt modelId="{AFB54930-E9D3-4858-893F-C7F179BB0AA3}" type="pres">
      <dgm:prSet presAssocID="{44156040-AF98-4F2C-9909-9F2439F6F58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EC4BF7-0D4C-4066-B3D8-698B5FCBA761}" type="pres">
      <dgm:prSet presAssocID="{74020AF3-C700-4606-8917-C6A353D7963A}" presName="composite" presStyleCnt="0"/>
      <dgm:spPr/>
    </dgm:pt>
    <dgm:pt modelId="{72921721-A0EC-4A73-B6E3-C9468F37A095}" type="pres">
      <dgm:prSet presAssocID="{74020AF3-C700-4606-8917-C6A353D7963A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5854BD-EF32-4A17-BA57-F41FEA634C0E}" type="pres">
      <dgm:prSet presAssocID="{74020AF3-C700-4606-8917-C6A353D7963A}" presName="descendantText" presStyleLbl="alignAcc1" presStyleIdx="0" presStyleCnt="5" custLinFactNeighborX="-636" custLinFactNeighborY="-434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3E1297-7D51-4889-91E8-B4DC12C573BB}" type="pres">
      <dgm:prSet presAssocID="{6CFF1BD9-AE1F-4488-8B72-01186EADA6FF}" presName="sp" presStyleCnt="0"/>
      <dgm:spPr/>
    </dgm:pt>
    <dgm:pt modelId="{0353D10E-BFC2-464A-AEAD-9C80C47CD222}" type="pres">
      <dgm:prSet presAssocID="{12E26E22-71B0-4386-A84F-ABF2FF66A99F}" presName="composite" presStyleCnt="0"/>
      <dgm:spPr/>
    </dgm:pt>
    <dgm:pt modelId="{F173046B-8638-4667-B5B8-1EE4AF219C9D}" type="pres">
      <dgm:prSet presAssocID="{12E26E22-71B0-4386-A84F-ABF2FF66A99F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1FF9E5-192E-4054-8AA9-15E7DAA3929E}" type="pres">
      <dgm:prSet presAssocID="{12E26E22-71B0-4386-A84F-ABF2FF66A99F}" presName="descendantText" presStyleLbl="alignAcc1" presStyleIdx="1" presStyleCnt="5" custLinFactNeighborX="-935" custLinFactNeighborY="36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C28F14-3303-469D-A13F-1A0923F2C940}" type="pres">
      <dgm:prSet presAssocID="{E1826C46-15A2-4345-B986-53D05F21F155}" presName="sp" presStyleCnt="0"/>
      <dgm:spPr/>
    </dgm:pt>
    <dgm:pt modelId="{99507A3B-8FD1-48B7-B75D-AB4C428C195D}" type="pres">
      <dgm:prSet presAssocID="{A8B05E70-CCF1-4080-8EEE-6873C9D4B630}" presName="composite" presStyleCnt="0"/>
      <dgm:spPr/>
    </dgm:pt>
    <dgm:pt modelId="{28958D69-0236-4117-A015-38CC5107D510}" type="pres">
      <dgm:prSet presAssocID="{A8B05E70-CCF1-4080-8EEE-6873C9D4B630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F9F58F-A74A-41A9-B278-70548A83B1A6}" type="pres">
      <dgm:prSet presAssocID="{A8B05E70-CCF1-4080-8EEE-6873C9D4B630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41B50-6CF1-4AAF-8F29-9E3708F7417D}" type="pres">
      <dgm:prSet presAssocID="{B6438016-7365-4FC0-A372-D90585B4B6EE}" presName="sp" presStyleCnt="0"/>
      <dgm:spPr/>
    </dgm:pt>
    <dgm:pt modelId="{AE58928B-C49F-441C-93A8-FD9C6EB9C1B8}" type="pres">
      <dgm:prSet presAssocID="{42147153-A6C2-4177-BA7D-2ACCC2C1B2F7}" presName="composite" presStyleCnt="0"/>
      <dgm:spPr/>
    </dgm:pt>
    <dgm:pt modelId="{E4E3BAEA-7CBA-4FA9-B812-50DC5BCD8D34}" type="pres">
      <dgm:prSet presAssocID="{42147153-A6C2-4177-BA7D-2ACCC2C1B2F7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9D90C7-7C3B-4D16-960A-6536725BE50C}" type="pres">
      <dgm:prSet presAssocID="{42147153-A6C2-4177-BA7D-2ACCC2C1B2F7}" presName="descendantText" presStyleLbl="alignAcc1" presStyleIdx="3" presStyleCnt="5" custLinFactNeighborX="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9307D3-539E-4F7A-A326-64DF3AE9B31C}" type="pres">
      <dgm:prSet presAssocID="{0C6B132F-0347-46BA-86A4-3FAFB6676411}" presName="sp" presStyleCnt="0"/>
      <dgm:spPr/>
    </dgm:pt>
    <dgm:pt modelId="{7DE23E3E-3618-4178-A00D-5C31218F31E2}" type="pres">
      <dgm:prSet presAssocID="{51CC1CDB-47BE-449A-87E7-3AFEE0132AAF}" presName="composite" presStyleCnt="0"/>
      <dgm:spPr/>
    </dgm:pt>
    <dgm:pt modelId="{932007A1-3D4E-4836-A54C-4DE44296056C}" type="pres">
      <dgm:prSet presAssocID="{51CC1CDB-47BE-449A-87E7-3AFEE0132AAF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A7A199-574B-4E96-92DC-AA66E725A7C8}" type="pres">
      <dgm:prSet presAssocID="{51CC1CDB-47BE-449A-87E7-3AFEE0132AAF}" presName="descendantText" presStyleLbl="alignAcc1" presStyleIdx="4" presStyleCnt="5" custScaleY="1883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4C1498-689E-4414-BB27-46F4EA45F44D}" type="presOf" srcId="{11B06A04-E20F-4B99-A65E-6B3CE6F3EE88}" destId="{11F9F58F-A74A-41A9-B278-70548A83B1A6}" srcOrd="0" destOrd="0" presId="urn:microsoft.com/office/officeart/2005/8/layout/chevron2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F34E0FE5-0534-4EDE-A0FE-D34A377219BB}" srcId="{42147153-A6C2-4177-BA7D-2ACCC2C1B2F7}" destId="{FED4E33F-8A12-473E-9868-92DB7640F85A}" srcOrd="0" destOrd="0" parTransId="{6A1D2E1F-E3A8-41A1-99FA-88E3C01171C1}" sibTransId="{F3459D04-40A7-4901-BD29-D386F6B34103}"/>
    <dgm:cxn modelId="{C55DB5BE-A698-410E-8421-AD755C6A3B4A}" srcId="{74020AF3-C700-4606-8917-C6A353D7963A}" destId="{05D80C55-D421-4038-8E1A-4A0809FE106A}" srcOrd="1" destOrd="0" parTransId="{434420D4-D5B3-4C36-9CDA-82BD857E5289}" sibTransId="{A7845088-4014-430F-AC4C-91E550CD8BF1}"/>
    <dgm:cxn modelId="{48E9C670-CB13-46D6-A836-F8990D798B45}" type="presOf" srcId="{42147153-A6C2-4177-BA7D-2ACCC2C1B2F7}" destId="{E4E3BAEA-7CBA-4FA9-B812-50DC5BCD8D34}" srcOrd="0" destOrd="0" presId="urn:microsoft.com/office/officeart/2005/8/layout/chevron2"/>
    <dgm:cxn modelId="{4E7D03A9-CD24-4461-BE73-B7829DDA61DF}" type="presOf" srcId="{168C46A8-4B60-4F2B-9814-44E78C8433D2}" destId="{97A7A199-574B-4E96-92DC-AA66E725A7C8}" srcOrd="0" destOrd="0" presId="urn:microsoft.com/office/officeart/2005/8/layout/chevron2"/>
    <dgm:cxn modelId="{EB263834-A91A-4DA1-B342-B077747112F2}" type="presOf" srcId="{170945A4-84CA-4004-B158-503B39F03894}" destId="{F29D90C7-7C3B-4D16-960A-6536725BE50C}" srcOrd="0" destOrd="1" presId="urn:microsoft.com/office/officeart/2005/8/layout/chevron2"/>
    <dgm:cxn modelId="{F6FDC369-421E-4CF6-8AFC-C6E4EEB6683E}" type="presOf" srcId="{B2BCD648-E01B-47AB-A766-506803E58B3C}" destId="{11F9F58F-A74A-41A9-B278-70548A83B1A6}" srcOrd="0" destOrd="1" presId="urn:microsoft.com/office/officeart/2005/8/layout/chevron2"/>
    <dgm:cxn modelId="{91EB9600-B998-4B2E-B821-242A9BF844C5}" type="presOf" srcId="{FED4E33F-8A12-473E-9868-92DB7640F85A}" destId="{F29D90C7-7C3B-4D16-960A-6536725BE50C}" srcOrd="0" destOrd="0" presId="urn:microsoft.com/office/officeart/2005/8/layout/chevron2"/>
    <dgm:cxn modelId="{471DD858-1B0F-4939-8DCB-8EE034C4446B}" type="presOf" srcId="{12E26E22-71B0-4386-A84F-ABF2FF66A99F}" destId="{F173046B-8638-4667-B5B8-1EE4AF219C9D}" srcOrd="0" destOrd="0" presId="urn:microsoft.com/office/officeart/2005/8/layout/chevron2"/>
    <dgm:cxn modelId="{5BB580C6-7AC5-40D4-83B1-09482D2F3717}" type="presOf" srcId="{CE79327D-BD76-41DC-BA05-849593B598D5}" destId="{0E5854BD-EF32-4A17-BA57-F41FEA634C0E}" srcOrd="0" destOrd="0" presId="urn:microsoft.com/office/officeart/2005/8/layout/chevron2"/>
    <dgm:cxn modelId="{B986F129-34F5-4606-B9F3-468717093D0E}" srcId="{51CC1CDB-47BE-449A-87E7-3AFEE0132AAF}" destId="{168C46A8-4B60-4F2B-9814-44E78C8433D2}" srcOrd="0" destOrd="0" parTransId="{3703F7FC-ABC5-40AE-B511-29C170271DC7}" sibTransId="{2DA1A5D6-EF0D-4258-9DC4-7789FEC84B44}"/>
    <dgm:cxn modelId="{371418D9-0662-4CED-8815-7B11458D7A83}" type="presOf" srcId="{51CC1CDB-47BE-449A-87E7-3AFEE0132AAF}" destId="{932007A1-3D4E-4836-A54C-4DE44296056C}" srcOrd="0" destOrd="0" presId="urn:microsoft.com/office/officeart/2005/8/layout/chevron2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2D7F4CEB-5383-4EA1-8BE9-88DB7B302872}" type="presOf" srcId="{44156040-AF98-4F2C-9909-9F2439F6F588}" destId="{AFB54930-E9D3-4858-893F-C7F179BB0AA3}" srcOrd="0" destOrd="0" presId="urn:microsoft.com/office/officeart/2005/8/layout/chevron2"/>
    <dgm:cxn modelId="{24A795C4-821B-4EEE-81B8-7A492948B72C}" type="presOf" srcId="{74020AF3-C700-4606-8917-C6A353D7963A}" destId="{72921721-A0EC-4A73-B6E3-C9468F37A095}" srcOrd="0" destOrd="0" presId="urn:microsoft.com/office/officeart/2005/8/layout/chevron2"/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240D5F92-63B4-4CB4-84BB-5ACC9B29EBEA}" srcId="{12E26E22-71B0-4386-A84F-ABF2FF66A99F}" destId="{EE4052FB-F5F9-497B-963B-E4573097DD4B}" srcOrd="1" destOrd="0" parTransId="{9822A76C-E178-419A-A9ED-61ABAC444AAE}" sibTransId="{1DFD7315-233B-4D83-934A-09DD1B8BAF42}"/>
    <dgm:cxn modelId="{BEE17EB7-118A-4630-A857-88B98D009BCF}" type="presOf" srcId="{A8B05E70-CCF1-4080-8EEE-6873C9D4B630}" destId="{28958D69-0236-4117-A015-38CC5107D510}" srcOrd="0" destOrd="0" presId="urn:microsoft.com/office/officeart/2005/8/layout/chevron2"/>
    <dgm:cxn modelId="{55393038-0F6B-4FED-A66A-E8703BF3959B}" srcId="{44156040-AF98-4F2C-9909-9F2439F6F588}" destId="{51CC1CDB-47BE-449A-87E7-3AFEE0132AAF}" srcOrd="4" destOrd="0" parTransId="{88AFAF35-3E03-42AF-884C-BBD42011AE89}" sibTransId="{0BBD6006-8CEE-4397-B801-6505170D0CA9}"/>
    <dgm:cxn modelId="{821F939B-7BD4-4E8C-A6C0-61ABB032FEFE}" srcId="{A8B05E70-CCF1-4080-8EEE-6873C9D4B630}" destId="{11B06A04-E20F-4B99-A65E-6B3CE6F3EE88}" srcOrd="0" destOrd="0" parTransId="{EF763961-1546-4F7B-9F1B-8CE60987FDAC}" sibTransId="{5B674E6E-537A-49A8-BD41-10A445A09BCF}"/>
    <dgm:cxn modelId="{C480BAFD-AB20-43BA-B283-DC11E63E3879}" type="presOf" srcId="{27E7BDEC-C9C1-4EFA-AFD2-72A1F834E198}" destId="{E21FF9E5-192E-4054-8AA9-15E7DAA3929E}" srcOrd="0" destOrd="0" presId="urn:microsoft.com/office/officeart/2005/8/layout/chevron2"/>
    <dgm:cxn modelId="{7F556F57-582B-47CE-B9D8-AC74A494AFB8}" srcId="{74020AF3-C700-4606-8917-C6A353D7963A}" destId="{CE79327D-BD76-41DC-BA05-849593B598D5}" srcOrd="0" destOrd="0" parTransId="{10D6069B-1CAD-4687-9EB1-6FDDCC9A2E4E}" sibTransId="{E5A86E60-A2D7-48E8-B648-9576160A65EE}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978C7342-250B-4D30-A32B-B0F5C4E54CBE}" srcId="{12E26E22-71B0-4386-A84F-ABF2FF66A99F}" destId="{27E7BDEC-C9C1-4EFA-AFD2-72A1F834E198}" srcOrd="0" destOrd="0" parTransId="{F739CA28-B924-434D-97CA-7A883D904A1F}" sibTransId="{89C5F3BD-27CC-42C2-924A-39FA7AAE580A}"/>
    <dgm:cxn modelId="{9DA5068F-4038-43FA-82C5-F502C039C9A3}" type="presOf" srcId="{05D80C55-D421-4038-8E1A-4A0809FE106A}" destId="{0E5854BD-EF32-4A17-BA57-F41FEA634C0E}" srcOrd="0" destOrd="1" presId="urn:microsoft.com/office/officeart/2005/8/layout/chevron2"/>
    <dgm:cxn modelId="{4A616C88-EFDB-4C7D-960F-2BB8432A54D0}" type="presOf" srcId="{EE4052FB-F5F9-497B-963B-E4573097DD4B}" destId="{E21FF9E5-192E-4054-8AA9-15E7DAA3929E}" srcOrd="0" destOrd="1" presId="urn:microsoft.com/office/officeart/2005/8/layout/chevron2"/>
    <dgm:cxn modelId="{382C0321-F626-4D67-9A75-4C6D884F8482}" srcId="{42147153-A6C2-4177-BA7D-2ACCC2C1B2F7}" destId="{170945A4-84CA-4004-B158-503B39F03894}" srcOrd="1" destOrd="0" parTransId="{90B504DD-767B-4B84-A307-965BD1F65C19}" sibTransId="{16824946-1655-4621-8EC2-ECA42F5997C0}"/>
    <dgm:cxn modelId="{5F085AAF-FF20-4B1C-BD6C-8F48FA33AC64}" srcId="{A8B05E70-CCF1-4080-8EEE-6873C9D4B630}" destId="{B2BCD648-E01B-47AB-A766-506803E58B3C}" srcOrd="1" destOrd="0" parTransId="{C32902E4-C2DF-421B-93FE-0766400DFBD5}" sibTransId="{BFA3447F-CD8A-48F6-811F-30854885B532}"/>
    <dgm:cxn modelId="{63A3B0C1-DDC5-4F4E-9587-F0A18BAE20FA}" type="presParOf" srcId="{AFB54930-E9D3-4858-893F-C7F179BB0AA3}" destId="{1BEC4BF7-0D4C-4066-B3D8-698B5FCBA761}" srcOrd="0" destOrd="0" presId="urn:microsoft.com/office/officeart/2005/8/layout/chevron2"/>
    <dgm:cxn modelId="{A226B77D-C133-46CE-B5F4-5B353FB24A93}" type="presParOf" srcId="{1BEC4BF7-0D4C-4066-B3D8-698B5FCBA761}" destId="{72921721-A0EC-4A73-B6E3-C9468F37A095}" srcOrd="0" destOrd="0" presId="urn:microsoft.com/office/officeart/2005/8/layout/chevron2"/>
    <dgm:cxn modelId="{63D5D6AD-0C70-4123-8BD7-740B91FCF4F1}" type="presParOf" srcId="{1BEC4BF7-0D4C-4066-B3D8-698B5FCBA761}" destId="{0E5854BD-EF32-4A17-BA57-F41FEA634C0E}" srcOrd="1" destOrd="0" presId="urn:microsoft.com/office/officeart/2005/8/layout/chevron2"/>
    <dgm:cxn modelId="{3C5EC150-020D-4362-8F50-735DC99D77D2}" type="presParOf" srcId="{AFB54930-E9D3-4858-893F-C7F179BB0AA3}" destId="{DB3E1297-7D51-4889-91E8-B4DC12C573BB}" srcOrd="1" destOrd="0" presId="urn:microsoft.com/office/officeart/2005/8/layout/chevron2"/>
    <dgm:cxn modelId="{342CF356-651E-4EE9-9967-B02CB86D0A46}" type="presParOf" srcId="{AFB54930-E9D3-4858-893F-C7F179BB0AA3}" destId="{0353D10E-BFC2-464A-AEAD-9C80C47CD222}" srcOrd="2" destOrd="0" presId="urn:microsoft.com/office/officeart/2005/8/layout/chevron2"/>
    <dgm:cxn modelId="{0808EDF3-0D11-4882-B62A-E6D1343FE4CA}" type="presParOf" srcId="{0353D10E-BFC2-464A-AEAD-9C80C47CD222}" destId="{F173046B-8638-4667-B5B8-1EE4AF219C9D}" srcOrd="0" destOrd="0" presId="urn:microsoft.com/office/officeart/2005/8/layout/chevron2"/>
    <dgm:cxn modelId="{82027A0C-01CF-46BA-BC0A-8F7BEA932CA9}" type="presParOf" srcId="{0353D10E-BFC2-464A-AEAD-9C80C47CD222}" destId="{E21FF9E5-192E-4054-8AA9-15E7DAA3929E}" srcOrd="1" destOrd="0" presId="urn:microsoft.com/office/officeart/2005/8/layout/chevron2"/>
    <dgm:cxn modelId="{4BAA45AA-9643-41F1-95D6-6EB3A1CF85E7}" type="presParOf" srcId="{AFB54930-E9D3-4858-893F-C7F179BB0AA3}" destId="{F2C28F14-3303-469D-A13F-1A0923F2C940}" srcOrd="3" destOrd="0" presId="urn:microsoft.com/office/officeart/2005/8/layout/chevron2"/>
    <dgm:cxn modelId="{DAEBF58A-2860-4983-989F-690937A60ED3}" type="presParOf" srcId="{AFB54930-E9D3-4858-893F-C7F179BB0AA3}" destId="{99507A3B-8FD1-48B7-B75D-AB4C428C195D}" srcOrd="4" destOrd="0" presId="urn:microsoft.com/office/officeart/2005/8/layout/chevron2"/>
    <dgm:cxn modelId="{E0FE519B-1356-4CDD-8C0E-5E8F125345FD}" type="presParOf" srcId="{99507A3B-8FD1-48B7-B75D-AB4C428C195D}" destId="{28958D69-0236-4117-A015-38CC5107D510}" srcOrd="0" destOrd="0" presId="urn:microsoft.com/office/officeart/2005/8/layout/chevron2"/>
    <dgm:cxn modelId="{C6824D95-AD15-44CB-BC54-6CB44A0A2BC1}" type="presParOf" srcId="{99507A3B-8FD1-48B7-B75D-AB4C428C195D}" destId="{11F9F58F-A74A-41A9-B278-70548A83B1A6}" srcOrd="1" destOrd="0" presId="urn:microsoft.com/office/officeart/2005/8/layout/chevron2"/>
    <dgm:cxn modelId="{97E0427B-35E2-443C-998F-5451A7D030F4}" type="presParOf" srcId="{AFB54930-E9D3-4858-893F-C7F179BB0AA3}" destId="{4E541B50-6CF1-4AAF-8F29-9E3708F7417D}" srcOrd="5" destOrd="0" presId="urn:microsoft.com/office/officeart/2005/8/layout/chevron2"/>
    <dgm:cxn modelId="{D649586D-E966-475E-B4CD-0C9B9BC57B11}" type="presParOf" srcId="{AFB54930-E9D3-4858-893F-C7F179BB0AA3}" destId="{AE58928B-C49F-441C-93A8-FD9C6EB9C1B8}" srcOrd="6" destOrd="0" presId="urn:microsoft.com/office/officeart/2005/8/layout/chevron2"/>
    <dgm:cxn modelId="{1A823382-B8E6-4E99-A26A-0CE2FC872F70}" type="presParOf" srcId="{AE58928B-C49F-441C-93A8-FD9C6EB9C1B8}" destId="{E4E3BAEA-7CBA-4FA9-B812-50DC5BCD8D34}" srcOrd="0" destOrd="0" presId="urn:microsoft.com/office/officeart/2005/8/layout/chevron2"/>
    <dgm:cxn modelId="{2C588F61-8340-48F4-8C85-5122C21B2FA4}" type="presParOf" srcId="{AE58928B-C49F-441C-93A8-FD9C6EB9C1B8}" destId="{F29D90C7-7C3B-4D16-960A-6536725BE50C}" srcOrd="1" destOrd="0" presId="urn:microsoft.com/office/officeart/2005/8/layout/chevron2"/>
    <dgm:cxn modelId="{650ADA30-B2F6-4CB6-9C6F-FF0144F4B2DA}" type="presParOf" srcId="{AFB54930-E9D3-4858-893F-C7F179BB0AA3}" destId="{CC9307D3-539E-4F7A-A326-64DF3AE9B31C}" srcOrd="7" destOrd="0" presId="urn:microsoft.com/office/officeart/2005/8/layout/chevron2"/>
    <dgm:cxn modelId="{99314AF1-237B-4411-8314-5EE7120B00E4}" type="presParOf" srcId="{AFB54930-E9D3-4858-893F-C7F179BB0AA3}" destId="{7DE23E3E-3618-4178-A00D-5C31218F31E2}" srcOrd="8" destOrd="0" presId="urn:microsoft.com/office/officeart/2005/8/layout/chevron2"/>
    <dgm:cxn modelId="{D3A52D86-D475-4F6A-BD82-4123858F1388}" type="presParOf" srcId="{7DE23E3E-3618-4178-A00D-5C31218F31E2}" destId="{932007A1-3D4E-4836-A54C-4DE44296056C}" srcOrd="0" destOrd="0" presId="urn:microsoft.com/office/officeart/2005/8/layout/chevron2"/>
    <dgm:cxn modelId="{2BA42BC6-2D11-4CD0-8F50-45109FCB778F}" type="presParOf" srcId="{7DE23E3E-3618-4178-A00D-5C31218F31E2}" destId="{97A7A199-574B-4E96-92DC-AA66E725A7C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921721-A0EC-4A73-B6E3-C9468F37A095}">
      <dsp:nvSpPr>
        <dsp:cNvPr id="0" name=""/>
        <dsp:cNvSpPr/>
      </dsp:nvSpPr>
      <dsp:spPr>
        <a:xfrm rot="5400000">
          <a:off x="-160578" y="164820"/>
          <a:ext cx="1070522" cy="74936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1</a:t>
          </a:r>
          <a:endParaRPr lang="ru-RU" sz="1600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" y="378925"/>
        <a:ext cx="749365" cy="321157"/>
      </dsp:txXfrm>
    </dsp:sp>
    <dsp:sp modelId="{0E5854BD-EF32-4A17-BA57-F41FEA634C0E}">
      <dsp:nvSpPr>
        <dsp:cNvPr id="0" name=""/>
        <dsp:cNvSpPr/>
      </dsp:nvSpPr>
      <dsp:spPr>
        <a:xfrm rot="5400000">
          <a:off x="5415313" y="-4730546"/>
          <a:ext cx="695839" cy="101569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отсутствие просроченной задолженности перед республиканским бюджетом Республики Алтай;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не должны являться иностранным юридическим лицом;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684767" y="33968"/>
        <a:ext cx="10122964" cy="627903"/>
      </dsp:txXfrm>
    </dsp:sp>
    <dsp:sp modelId="{F173046B-8638-4667-B5B8-1EE4AF219C9D}">
      <dsp:nvSpPr>
        <dsp:cNvPr id="0" name=""/>
        <dsp:cNvSpPr/>
      </dsp:nvSpPr>
      <dsp:spPr>
        <a:xfrm rot="5400000">
          <a:off x="-160578" y="1122065"/>
          <a:ext cx="1070522" cy="74936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2</a:t>
          </a:r>
          <a:endParaRPr lang="ru-RU" sz="1600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" y="1336170"/>
        <a:ext cx="749365" cy="321157"/>
      </dsp:txXfrm>
    </dsp:sp>
    <dsp:sp modelId="{E21FF9E5-192E-4054-8AA9-15E7DAA3929E}">
      <dsp:nvSpPr>
        <dsp:cNvPr id="0" name=""/>
        <dsp:cNvSpPr/>
      </dsp:nvSpPr>
      <dsp:spPr>
        <a:xfrm rot="5400000">
          <a:off x="5479912" y="-3769058"/>
          <a:ext cx="695839" cy="101569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не должны находиться в процессе реорганизации,  ликвидации, в стадии  банкротства, деятельность не приостановлена в порядке, предусмотренном федеральным законодательством;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749366" y="995456"/>
        <a:ext cx="10122964" cy="627903"/>
      </dsp:txXfrm>
    </dsp:sp>
    <dsp:sp modelId="{28958D69-0236-4117-A015-38CC5107D510}">
      <dsp:nvSpPr>
        <dsp:cNvPr id="0" name=""/>
        <dsp:cNvSpPr/>
      </dsp:nvSpPr>
      <dsp:spPr>
        <a:xfrm rot="5400000">
          <a:off x="-160578" y="2079311"/>
          <a:ext cx="1070522" cy="74936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3</a:t>
          </a:r>
          <a:endParaRPr lang="ru-RU" sz="1600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" y="2293416"/>
        <a:ext cx="749365" cy="321157"/>
      </dsp:txXfrm>
    </dsp:sp>
    <dsp:sp modelId="{11F9F58F-A74A-41A9-B278-70548A83B1A6}">
      <dsp:nvSpPr>
        <dsp:cNvPr id="0" name=""/>
        <dsp:cNvSpPr/>
      </dsp:nvSpPr>
      <dsp:spPr>
        <a:xfrm rot="5400000">
          <a:off x="5479912" y="-2811813"/>
          <a:ext cx="695839" cy="101569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отсутствие в реестре дисквалифицированных лиц сведений о дисквалифицированных руководителе или главном бухгалтере участника отбора;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749366" y="1952701"/>
        <a:ext cx="10122964" cy="627903"/>
      </dsp:txXfrm>
    </dsp:sp>
    <dsp:sp modelId="{E4E3BAEA-7CBA-4FA9-B812-50DC5BCD8D34}">
      <dsp:nvSpPr>
        <dsp:cNvPr id="0" name=""/>
        <dsp:cNvSpPr/>
      </dsp:nvSpPr>
      <dsp:spPr>
        <a:xfrm rot="5400000">
          <a:off x="-160578" y="3120092"/>
          <a:ext cx="1070522" cy="74936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4</a:t>
          </a:r>
          <a:endParaRPr lang="ru-RU" sz="1600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" y="3334197"/>
        <a:ext cx="749365" cy="321157"/>
      </dsp:txXfrm>
    </dsp:sp>
    <dsp:sp modelId="{F29D90C7-7C3B-4D16-960A-6536725BE50C}">
      <dsp:nvSpPr>
        <dsp:cNvPr id="0" name=""/>
        <dsp:cNvSpPr/>
      </dsp:nvSpPr>
      <dsp:spPr>
        <a:xfrm rot="5400000">
          <a:off x="5396376" y="-1771032"/>
          <a:ext cx="862910" cy="101569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не должны иметь неисполненную обязанность по уплате налогов, сборов, страховых взносов, пеней, штрафов, процентов, подлежащих уплате в соответствии с законодательством Российской Федерации о налогах и сборах;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749365" y="2918103"/>
        <a:ext cx="10114808" cy="778662"/>
      </dsp:txXfrm>
    </dsp:sp>
    <dsp:sp modelId="{932007A1-3D4E-4836-A54C-4DE44296056C}">
      <dsp:nvSpPr>
        <dsp:cNvPr id="0" name=""/>
        <dsp:cNvSpPr/>
      </dsp:nvSpPr>
      <dsp:spPr>
        <a:xfrm rot="5400000">
          <a:off x="-160578" y="4148265"/>
          <a:ext cx="1070522" cy="74936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5</a:t>
          </a:r>
          <a:endParaRPr lang="ru-RU" sz="1600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" y="4362370"/>
        <a:ext cx="749365" cy="321157"/>
      </dsp:txXfrm>
    </dsp:sp>
    <dsp:sp modelId="{97A7A199-574B-4E96-92DC-AA66E725A7C8}">
      <dsp:nvSpPr>
        <dsp:cNvPr id="0" name=""/>
        <dsp:cNvSpPr/>
      </dsp:nvSpPr>
      <dsp:spPr>
        <a:xfrm rot="5400000">
          <a:off x="5408985" y="-742859"/>
          <a:ext cx="837693" cy="101569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не должны получать аналогичную поддержку из республиканского бюджета Республики Алтай;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не должны находиться в перечне организаций и физических лиц, в отношении которых имеются сведения об их причастности к экстремистской деятельности или терроризму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749366" y="3957653"/>
        <a:ext cx="10116039" cy="75590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8B1336-D84F-49DB-AD42-5E24748B1B6C}">
      <dsp:nvSpPr>
        <dsp:cNvPr id="0" name=""/>
        <dsp:cNvSpPr/>
      </dsp:nvSpPr>
      <dsp:spPr>
        <a:xfrm>
          <a:off x="2627110" y="-261489"/>
          <a:ext cx="5247931" cy="5247931"/>
        </a:xfrm>
        <a:prstGeom prst="circularArrow">
          <a:avLst>
            <a:gd name="adj1" fmla="val 5544"/>
            <a:gd name="adj2" fmla="val 330680"/>
            <a:gd name="adj3" fmla="val 13446352"/>
            <a:gd name="adj4" fmla="val 17589975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346F8A-EABE-465B-86BF-91BECF9DFFAC}">
      <dsp:nvSpPr>
        <dsp:cNvPr id="0" name=""/>
        <dsp:cNvSpPr/>
      </dsp:nvSpPr>
      <dsp:spPr>
        <a:xfrm>
          <a:off x="3852350" y="-116568"/>
          <a:ext cx="2797450" cy="12375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t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1. Приказ об отборе</a:t>
          </a:r>
          <a:r>
            <a:rPr lang="en-US" sz="1600" b="1" kern="1200" noProof="0" dirty="0" smtClean="0">
              <a:solidFill>
                <a:schemeClr val="tx2"/>
              </a:solidFill>
            </a:rPr>
            <a:t> </a:t>
          </a:r>
          <a:endParaRPr lang="ru-RU" sz="1600" b="1" kern="1200" noProof="0" dirty="0" smtClean="0">
            <a:solidFill>
              <a:schemeClr val="tx2"/>
            </a:solidFill>
          </a:endParaRP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до 15 июля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(сайт Минэкономразвития РА)</a:t>
          </a:r>
          <a:endParaRPr lang="ru-RU" sz="1600" b="1" kern="1200" noProof="0" dirty="0">
            <a:solidFill>
              <a:schemeClr val="tx2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</dsp:txBody>
      <dsp:txXfrm>
        <a:off x="3912764" y="-56154"/>
        <a:ext cx="2676622" cy="1116751"/>
      </dsp:txXfrm>
    </dsp:sp>
    <dsp:sp modelId="{CB9854B7-3722-4D55-A2D0-EFBE8CCA4708}">
      <dsp:nvSpPr>
        <dsp:cNvPr id="0" name=""/>
        <dsp:cNvSpPr/>
      </dsp:nvSpPr>
      <dsp:spPr>
        <a:xfrm>
          <a:off x="7625459" y="195038"/>
          <a:ext cx="2132116" cy="139648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2. Прием заявок.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30 календарных дней. 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err="1" smtClean="0">
              <a:solidFill>
                <a:schemeClr val="tx2"/>
              </a:solidFill>
            </a:rPr>
            <a:t>Каб</a:t>
          </a:r>
          <a:r>
            <a:rPr lang="ru-RU" sz="1600" b="1" kern="1200" noProof="0" dirty="0" smtClean="0">
              <a:solidFill>
                <a:schemeClr val="tx2"/>
              </a:solidFill>
            </a:rPr>
            <a:t>. № 209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2-55-38</a:t>
          </a:r>
          <a:endParaRPr lang="ru-RU" sz="1600" b="1" kern="1200" noProof="0" dirty="0">
            <a:solidFill>
              <a:schemeClr val="tx2"/>
            </a:solidFill>
          </a:endParaRPr>
        </a:p>
      </dsp:txBody>
      <dsp:txXfrm>
        <a:off x="7693630" y="263209"/>
        <a:ext cx="1995774" cy="1260144"/>
      </dsp:txXfrm>
    </dsp:sp>
    <dsp:sp modelId="{30128C5E-1DF5-4678-BA54-DA049CC955FA}">
      <dsp:nvSpPr>
        <dsp:cNvPr id="0" name=""/>
        <dsp:cNvSpPr/>
      </dsp:nvSpPr>
      <dsp:spPr>
        <a:xfrm>
          <a:off x="8035077" y="1828800"/>
          <a:ext cx="2594425" cy="121261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t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3. Рассмотрение заявок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 10 календарных дней. </a:t>
          </a:r>
          <a:endParaRPr lang="ru-RU" sz="1600" b="1" kern="1200" noProof="0" dirty="0">
            <a:solidFill>
              <a:schemeClr val="tx2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>
            <a:solidFill>
              <a:schemeClr val="tx2"/>
            </a:solidFill>
          </a:endParaRPr>
        </a:p>
      </dsp:txBody>
      <dsp:txXfrm>
        <a:off x="8094272" y="1887995"/>
        <a:ext cx="2476035" cy="1094227"/>
      </dsp:txXfrm>
    </dsp:sp>
    <dsp:sp modelId="{27978E9B-DAE5-42C7-809F-7CD3BF395B69}">
      <dsp:nvSpPr>
        <dsp:cNvPr id="0" name=""/>
        <dsp:cNvSpPr/>
      </dsp:nvSpPr>
      <dsp:spPr>
        <a:xfrm>
          <a:off x="5752658" y="3274041"/>
          <a:ext cx="3245951" cy="17547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t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4. Заседание Конкурсной комиссии.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Решение: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 о предоставлении субсидии;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об отказе </a:t>
          </a:r>
          <a:endParaRPr lang="ru-RU" sz="1600" b="1" kern="1200" noProof="0" dirty="0">
            <a:solidFill>
              <a:schemeClr val="tx2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>
            <a:solidFill>
              <a:schemeClr val="tx2"/>
            </a:solidFill>
          </a:endParaRPr>
        </a:p>
      </dsp:txBody>
      <dsp:txXfrm>
        <a:off x="5838317" y="3359700"/>
        <a:ext cx="3074633" cy="1583417"/>
      </dsp:txXfrm>
    </dsp:sp>
    <dsp:sp modelId="{8D9BF92A-1BE2-4AC8-B6C6-F4C70E509F4F}">
      <dsp:nvSpPr>
        <dsp:cNvPr id="0" name=""/>
        <dsp:cNvSpPr/>
      </dsp:nvSpPr>
      <dsp:spPr>
        <a:xfrm>
          <a:off x="981047" y="3263762"/>
          <a:ext cx="3608200" cy="15464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t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5. Формирование  Соглашения в системе </a:t>
          </a:r>
          <a:r>
            <a:rPr lang="ru-RU" sz="1600" b="1" kern="1200" noProof="0" dirty="0" err="1" smtClean="0">
              <a:solidFill>
                <a:schemeClr val="tx2"/>
              </a:solidFill>
            </a:rPr>
            <a:t>Эл.бюджет</a:t>
          </a:r>
          <a:endParaRPr lang="ru-RU" sz="1600" b="1" kern="1200" noProof="0" dirty="0" smtClean="0">
            <a:solidFill>
              <a:schemeClr val="tx2"/>
            </a:solidFill>
          </a:endParaRP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15 рабочих дней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со дня принятия Решения о предоставлении субсидии.</a:t>
          </a:r>
          <a:endParaRPr lang="ru-RU" sz="1600" b="1" kern="1200" noProof="0" dirty="0">
            <a:solidFill>
              <a:schemeClr val="tx2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 </a:t>
          </a:r>
          <a:endParaRPr lang="ru-RU" sz="1300" kern="1200" dirty="0"/>
        </a:p>
      </dsp:txBody>
      <dsp:txXfrm>
        <a:off x="1056537" y="3339252"/>
        <a:ext cx="3457220" cy="1395430"/>
      </dsp:txXfrm>
    </dsp:sp>
    <dsp:sp modelId="{22AF91D1-58E5-41EA-93C4-B860B78DDDCE}">
      <dsp:nvSpPr>
        <dsp:cNvPr id="0" name=""/>
        <dsp:cNvSpPr/>
      </dsp:nvSpPr>
      <dsp:spPr>
        <a:xfrm>
          <a:off x="447413" y="1725287"/>
          <a:ext cx="2488543" cy="140562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6. Подписание Соглашения в Эл. бюджете.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(не более 10 </a:t>
          </a:r>
          <a:r>
            <a:rPr lang="ru-RU" sz="1600" b="1" kern="1200" noProof="0" dirty="0" err="1" smtClean="0">
              <a:solidFill>
                <a:schemeClr val="tx2"/>
              </a:solidFill>
            </a:rPr>
            <a:t>к.д</a:t>
          </a:r>
          <a:r>
            <a:rPr lang="ru-RU" sz="1600" b="1" kern="1200" noProof="0" dirty="0" smtClean="0">
              <a:solidFill>
                <a:schemeClr val="tx2"/>
              </a:solidFill>
            </a:rPr>
            <a:t>. со дня получения)</a:t>
          </a:r>
          <a:r>
            <a:rPr lang="ru-RU" sz="2500" b="1" kern="1200" noProof="0" dirty="0" smtClean="0">
              <a:solidFill>
                <a:schemeClr val="tx2"/>
              </a:solidFill>
            </a:rPr>
            <a:t> </a:t>
          </a:r>
          <a:endParaRPr lang="ru-RU" sz="2500" b="1" kern="1200" noProof="0" dirty="0">
            <a:solidFill>
              <a:schemeClr val="tx2"/>
            </a:solidFill>
          </a:endParaRPr>
        </a:p>
      </dsp:txBody>
      <dsp:txXfrm>
        <a:off x="516030" y="1793904"/>
        <a:ext cx="2351309" cy="1268387"/>
      </dsp:txXfrm>
    </dsp:sp>
    <dsp:sp modelId="{0CC4F6D9-53E8-4582-AFDC-AD6AF5D82270}">
      <dsp:nvSpPr>
        <dsp:cNvPr id="0" name=""/>
        <dsp:cNvSpPr/>
      </dsp:nvSpPr>
      <dsp:spPr>
        <a:xfrm>
          <a:off x="3962392" y="1272576"/>
          <a:ext cx="2523509" cy="190194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8. Ежеквартально до 10 числа месяца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none" strike="noStrike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Отчет </a:t>
          </a: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о достижении значений показателя;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Отчет о расходах</a:t>
          </a:r>
          <a:endParaRPr lang="ru-RU" sz="1600" b="1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4055237" y="1365421"/>
        <a:ext cx="2337819" cy="1716254"/>
      </dsp:txXfrm>
    </dsp:sp>
    <dsp:sp modelId="{557080D9-263B-4697-95ED-AC736CF3EA45}">
      <dsp:nvSpPr>
        <dsp:cNvPr id="0" name=""/>
        <dsp:cNvSpPr/>
      </dsp:nvSpPr>
      <dsp:spPr>
        <a:xfrm>
          <a:off x="697507" y="134664"/>
          <a:ext cx="2369003" cy="111606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7. Перечисление гранта на л/с в УФК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10 рабочих дней со дня подписания Соглашения</a:t>
          </a:r>
          <a:endParaRPr lang="ru-RU" sz="1600" b="1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751989" y="189146"/>
        <a:ext cx="2260039" cy="10071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921721-A0EC-4A73-B6E3-C9468F37A095}">
      <dsp:nvSpPr>
        <dsp:cNvPr id="0" name=""/>
        <dsp:cNvSpPr/>
      </dsp:nvSpPr>
      <dsp:spPr>
        <a:xfrm rot="5400000">
          <a:off x="-163356" y="166369"/>
          <a:ext cx="1089043" cy="76233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rtlCol="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noProof="0" dirty="0" smtClean="0"/>
            <a:t>1</a:t>
          </a:r>
          <a:endParaRPr lang="ru-RU" sz="1300" kern="1200" noProof="0" dirty="0"/>
        </a:p>
      </dsp:txBody>
      <dsp:txXfrm rot="-5400000">
        <a:off x="1" y="384177"/>
        <a:ext cx="762330" cy="326713"/>
      </dsp:txXfrm>
    </dsp:sp>
    <dsp:sp modelId="{0E5854BD-EF32-4A17-BA57-F41FEA634C0E}">
      <dsp:nvSpPr>
        <dsp:cNvPr id="0" name=""/>
        <dsp:cNvSpPr/>
      </dsp:nvSpPr>
      <dsp:spPr>
        <a:xfrm rot="5400000">
          <a:off x="5415859" y="-4718044"/>
          <a:ext cx="707878" cy="101439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заявку по установленной форме; 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согласие на обработку персональных данных;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697815" y="34556"/>
        <a:ext cx="10109411" cy="638766"/>
      </dsp:txXfrm>
    </dsp:sp>
    <dsp:sp modelId="{F173046B-8638-4667-B5B8-1EE4AF219C9D}">
      <dsp:nvSpPr>
        <dsp:cNvPr id="0" name=""/>
        <dsp:cNvSpPr/>
      </dsp:nvSpPr>
      <dsp:spPr>
        <a:xfrm rot="5400000">
          <a:off x="-163356" y="1140176"/>
          <a:ext cx="1089043" cy="76233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rtlCol="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noProof="0" dirty="0" smtClean="0"/>
            <a:t>2</a:t>
          </a:r>
          <a:endParaRPr lang="ru-RU" sz="1300" kern="1200" noProof="0" dirty="0"/>
        </a:p>
      </dsp:txBody>
      <dsp:txXfrm rot="-5400000">
        <a:off x="1" y="1357984"/>
        <a:ext cx="762330" cy="326713"/>
      </dsp:txXfrm>
    </dsp:sp>
    <dsp:sp modelId="{E21FF9E5-192E-4054-8AA9-15E7DAA3929E}">
      <dsp:nvSpPr>
        <dsp:cNvPr id="0" name=""/>
        <dsp:cNvSpPr/>
      </dsp:nvSpPr>
      <dsp:spPr>
        <a:xfrm rot="5400000">
          <a:off x="5480375" y="-3741224"/>
          <a:ext cx="707878" cy="101439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rPr>
            <a:t>копию договора лизинга с приложением графика погашения лизинговых платежей;</a:t>
          </a:r>
          <a:endParaRPr lang="ru-RU" sz="1600" b="1" kern="1200" dirty="0">
            <a:solidFill>
              <a:schemeClr val="tx2"/>
            </a:solidFill>
          </a:endParaRPr>
        </a:p>
      </dsp:txBody>
      <dsp:txXfrm rot="-5400000">
        <a:off x="762331" y="1011376"/>
        <a:ext cx="10109411" cy="638766"/>
      </dsp:txXfrm>
    </dsp:sp>
    <dsp:sp modelId="{28958D69-0236-4117-A015-38CC5107D510}">
      <dsp:nvSpPr>
        <dsp:cNvPr id="0" name=""/>
        <dsp:cNvSpPr/>
      </dsp:nvSpPr>
      <dsp:spPr>
        <a:xfrm rot="5400000">
          <a:off x="-163356" y="2113983"/>
          <a:ext cx="1089043" cy="76233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rtlCol="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noProof="0" dirty="0" smtClean="0"/>
            <a:t>3</a:t>
          </a:r>
          <a:endParaRPr lang="ru-RU" sz="1300" kern="1200" noProof="0" dirty="0"/>
        </a:p>
      </dsp:txBody>
      <dsp:txXfrm rot="-5400000">
        <a:off x="1" y="2331791"/>
        <a:ext cx="762330" cy="326713"/>
      </dsp:txXfrm>
    </dsp:sp>
    <dsp:sp modelId="{11F9F58F-A74A-41A9-B278-70548A83B1A6}">
      <dsp:nvSpPr>
        <dsp:cNvPr id="0" name=""/>
        <dsp:cNvSpPr/>
      </dsp:nvSpPr>
      <dsp:spPr>
        <a:xfrm rot="5400000">
          <a:off x="5480375" y="-2767417"/>
          <a:ext cx="707878" cy="101439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rPr>
            <a:t>копию договора купли-продажи;</a:t>
          </a:r>
          <a:endParaRPr lang="ru-RU" sz="1600" b="1" kern="1200" dirty="0">
            <a:solidFill>
              <a:schemeClr val="tx2"/>
            </a:solidFill>
          </a:endParaRPr>
        </a:p>
      </dsp:txBody>
      <dsp:txXfrm rot="-5400000">
        <a:off x="762331" y="1985183"/>
        <a:ext cx="10109411" cy="638766"/>
      </dsp:txXfrm>
    </dsp:sp>
    <dsp:sp modelId="{E4E3BAEA-7CBA-4FA9-B812-50DC5BCD8D34}">
      <dsp:nvSpPr>
        <dsp:cNvPr id="0" name=""/>
        <dsp:cNvSpPr/>
      </dsp:nvSpPr>
      <dsp:spPr>
        <a:xfrm rot="5400000">
          <a:off x="-163356" y="3087790"/>
          <a:ext cx="1089043" cy="76233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rtlCol="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noProof="0" dirty="0" smtClean="0"/>
            <a:t>4</a:t>
          </a:r>
          <a:endParaRPr lang="ru-RU" sz="1300" kern="1200" noProof="0" dirty="0"/>
        </a:p>
      </dsp:txBody>
      <dsp:txXfrm rot="-5400000">
        <a:off x="1" y="3305598"/>
        <a:ext cx="762330" cy="326713"/>
      </dsp:txXfrm>
    </dsp:sp>
    <dsp:sp modelId="{F29D90C7-7C3B-4D16-960A-6536725BE50C}">
      <dsp:nvSpPr>
        <dsp:cNvPr id="0" name=""/>
        <dsp:cNvSpPr/>
      </dsp:nvSpPr>
      <dsp:spPr>
        <a:xfrm rot="5400000">
          <a:off x="5480375" y="-1793611"/>
          <a:ext cx="707878" cy="101439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rPr>
            <a:t>копию акта приема-передачи по договору лизинга;</a:t>
          </a:r>
          <a:endParaRPr lang="ru-RU" sz="1600" b="1" kern="1200" dirty="0">
            <a:solidFill>
              <a:schemeClr val="tx2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rPr>
            <a:t>копии платежных документов, подтверждающих оплату лизинговых платежей и/или оплату первого взноса (аванса) по договору лизинга;</a:t>
          </a:r>
          <a:endParaRPr lang="ru-RU" sz="1600" b="1" kern="1200" dirty="0">
            <a:solidFill>
              <a:schemeClr val="tx2"/>
            </a:solidFill>
          </a:endParaRPr>
        </a:p>
      </dsp:txBody>
      <dsp:txXfrm rot="-5400000">
        <a:off x="762331" y="2958989"/>
        <a:ext cx="10109411" cy="638766"/>
      </dsp:txXfrm>
    </dsp:sp>
    <dsp:sp modelId="{932007A1-3D4E-4836-A54C-4DE44296056C}">
      <dsp:nvSpPr>
        <dsp:cNvPr id="0" name=""/>
        <dsp:cNvSpPr/>
      </dsp:nvSpPr>
      <dsp:spPr>
        <a:xfrm rot="5400000">
          <a:off x="-163356" y="4133751"/>
          <a:ext cx="1089043" cy="76233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rtlCol="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noProof="0" dirty="0" smtClean="0"/>
            <a:t>5</a:t>
          </a:r>
          <a:endParaRPr lang="ru-RU" sz="1300" kern="1200" noProof="0" dirty="0"/>
        </a:p>
      </dsp:txBody>
      <dsp:txXfrm rot="-5400000">
        <a:off x="1" y="4351559"/>
        <a:ext cx="762330" cy="326713"/>
      </dsp:txXfrm>
    </dsp:sp>
    <dsp:sp modelId="{97A7A199-574B-4E96-92DC-AA66E725A7C8}">
      <dsp:nvSpPr>
        <dsp:cNvPr id="0" name=""/>
        <dsp:cNvSpPr/>
      </dsp:nvSpPr>
      <dsp:spPr>
        <a:xfrm rot="5400000">
          <a:off x="5408221" y="-747650"/>
          <a:ext cx="852186" cy="101439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справку о состоянии расчетов (доходах) по налогу на профессиональный доход для физических лиц, применяющих специальный налоговый режим;</a:t>
          </a: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 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бухгалтерские документы, подтверждающие постановку на баланс оборудования и модульные объекты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762331" y="3939840"/>
        <a:ext cx="10102367" cy="7689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8B1336-D84F-49DB-AD42-5E24748B1B6C}">
      <dsp:nvSpPr>
        <dsp:cNvPr id="0" name=""/>
        <dsp:cNvSpPr/>
      </dsp:nvSpPr>
      <dsp:spPr>
        <a:xfrm>
          <a:off x="2627110" y="-261489"/>
          <a:ext cx="5247931" cy="5247931"/>
        </a:xfrm>
        <a:prstGeom prst="circularArrow">
          <a:avLst>
            <a:gd name="adj1" fmla="val 5544"/>
            <a:gd name="adj2" fmla="val 330680"/>
            <a:gd name="adj3" fmla="val 13446352"/>
            <a:gd name="adj4" fmla="val 17589975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346F8A-EABE-465B-86BF-91BECF9DFFAC}">
      <dsp:nvSpPr>
        <dsp:cNvPr id="0" name=""/>
        <dsp:cNvSpPr/>
      </dsp:nvSpPr>
      <dsp:spPr>
        <a:xfrm>
          <a:off x="3852350" y="-116568"/>
          <a:ext cx="2797450" cy="12375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t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1. Приказ об отборе.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(сайт Минэкономразвития РА)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не позднее 01.04.</a:t>
          </a:r>
          <a:endParaRPr lang="ru-RU" sz="1600" b="1" kern="1200" noProof="0" dirty="0">
            <a:solidFill>
              <a:schemeClr val="tx2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</dsp:txBody>
      <dsp:txXfrm>
        <a:off x="3912764" y="-56154"/>
        <a:ext cx="2676622" cy="1116751"/>
      </dsp:txXfrm>
    </dsp:sp>
    <dsp:sp modelId="{CB9854B7-3722-4D55-A2D0-EFBE8CCA4708}">
      <dsp:nvSpPr>
        <dsp:cNvPr id="0" name=""/>
        <dsp:cNvSpPr/>
      </dsp:nvSpPr>
      <dsp:spPr>
        <a:xfrm>
          <a:off x="7625459" y="34509"/>
          <a:ext cx="2132116" cy="17175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2. Прием заявок.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не менее 10 календарных дней. 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err="1" smtClean="0">
              <a:solidFill>
                <a:schemeClr val="tx2"/>
              </a:solidFill>
            </a:rPr>
            <a:t>Каб</a:t>
          </a:r>
          <a:r>
            <a:rPr lang="ru-RU" sz="1600" b="1" kern="1200" noProof="0" dirty="0" smtClean="0">
              <a:solidFill>
                <a:schemeClr val="tx2"/>
              </a:solidFill>
            </a:rPr>
            <a:t>. № 209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2-55-38</a:t>
          </a:r>
          <a:endParaRPr lang="ru-RU" sz="1600" b="1" kern="1200" noProof="0" dirty="0">
            <a:solidFill>
              <a:schemeClr val="tx2"/>
            </a:solidFill>
          </a:endParaRPr>
        </a:p>
      </dsp:txBody>
      <dsp:txXfrm>
        <a:off x="7709303" y="118353"/>
        <a:ext cx="1964428" cy="1549857"/>
      </dsp:txXfrm>
    </dsp:sp>
    <dsp:sp modelId="{30128C5E-1DF5-4678-BA54-DA049CC955FA}">
      <dsp:nvSpPr>
        <dsp:cNvPr id="0" name=""/>
        <dsp:cNvSpPr/>
      </dsp:nvSpPr>
      <dsp:spPr>
        <a:xfrm>
          <a:off x="8035077" y="1963113"/>
          <a:ext cx="2594425" cy="9439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t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3. Рассмотрение заявок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 14 рабочих дней. </a:t>
          </a:r>
          <a:endParaRPr lang="ru-RU" sz="1600" b="1" kern="1200" noProof="0" dirty="0">
            <a:solidFill>
              <a:schemeClr val="tx2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>
            <a:solidFill>
              <a:schemeClr val="tx2"/>
            </a:solidFill>
          </a:endParaRPr>
        </a:p>
      </dsp:txBody>
      <dsp:txXfrm>
        <a:off x="8081159" y="2009195"/>
        <a:ext cx="2502261" cy="851828"/>
      </dsp:txXfrm>
    </dsp:sp>
    <dsp:sp modelId="{27978E9B-DAE5-42C7-809F-7CD3BF395B69}">
      <dsp:nvSpPr>
        <dsp:cNvPr id="0" name=""/>
        <dsp:cNvSpPr/>
      </dsp:nvSpPr>
      <dsp:spPr>
        <a:xfrm>
          <a:off x="5752658" y="3274041"/>
          <a:ext cx="3245951" cy="17547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t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4. Заседание Конкурсной комиссии.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Решение: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 о предоставлении субсидии;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об отказе </a:t>
          </a:r>
          <a:r>
            <a:rPr lang="ru-RU" sz="1600" b="1" kern="1200" noProof="0" dirty="0" smtClean="0">
              <a:solidFill>
                <a:schemeClr val="tx2"/>
              </a:solidFill>
            </a:rPr>
            <a:t>в предоставлении субсидии</a:t>
          </a:r>
          <a:endParaRPr lang="ru-RU" sz="1600" b="1" kern="1200" noProof="0" dirty="0">
            <a:solidFill>
              <a:schemeClr val="tx2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>
            <a:solidFill>
              <a:schemeClr val="tx2"/>
            </a:solidFill>
          </a:endParaRPr>
        </a:p>
      </dsp:txBody>
      <dsp:txXfrm>
        <a:off x="5838317" y="3359700"/>
        <a:ext cx="3074633" cy="1583417"/>
      </dsp:txXfrm>
    </dsp:sp>
    <dsp:sp modelId="{8D9BF92A-1BE2-4AC8-B6C6-F4C70E509F4F}">
      <dsp:nvSpPr>
        <dsp:cNvPr id="0" name=""/>
        <dsp:cNvSpPr/>
      </dsp:nvSpPr>
      <dsp:spPr>
        <a:xfrm>
          <a:off x="981047" y="3263762"/>
          <a:ext cx="3608200" cy="15464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t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5. Министерство формирует проект Соглашения.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5 рабочих дней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со дня принятия Решения о предоставлении субсидии.</a:t>
          </a:r>
          <a:endParaRPr lang="ru-RU" sz="1600" b="1" kern="1200" noProof="0" dirty="0">
            <a:solidFill>
              <a:schemeClr val="tx2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 </a:t>
          </a:r>
          <a:endParaRPr lang="ru-RU" sz="1300" kern="1200" dirty="0"/>
        </a:p>
      </dsp:txBody>
      <dsp:txXfrm>
        <a:off x="1056537" y="3339252"/>
        <a:ext cx="3457220" cy="1395430"/>
      </dsp:txXfrm>
    </dsp:sp>
    <dsp:sp modelId="{22AF91D1-58E5-41EA-93C4-B860B78DDDCE}">
      <dsp:nvSpPr>
        <dsp:cNvPr id="0" name=""/>
        <dsp:cNvSpPr/>
      </dsp:nvSpPr>
      <dsp:spPr>
        <a:xfrm>
          <a:off x="447413" y="1870064"/>
          <a:ext cx="2488543" cy="111606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6. Подписание Соглашения.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(не более 3 </a:t>
          </a:r>
          <a:r>
            <a:rPr lang="ru-RU" sz="1600" b="1" kern="1200" noProof="0" dirty="0" err="1" smtClean="0">
              <a:solidFill>
                <a:schemeClr val="tx2"/>
              </a:solidFill>
            </a:rPr>
            <a:t>к.д</a:t>
          </a:r>
          <a:r>
            <a:rPr lang="ru-RU" sz="1600" b="1" kern="1200" noProof="0" dirty="0" smtClean="0">
              <a:solidFill>
                <a:schemeClr val="tx2"/>
              </a:solidFill>
            </a:rPr>
            <a:t>. со дня получения)</a:t>
          </a:r>
          <a:r>
            <a:rPr lang="ru-RU" sz="2500" b="1" kern="1200" noProof="0" dirty="0" smtClean="0">
              <a:solidFill>
                <a:schemeClr val="tx2"/>
              </a:solidFill>
            </a:rPr>
            <a:t> </a:t>
          </a:r>
          <a:endParaRPr lang="ru-RU" sz="2500" b="1" kern="1200" noProof="0" dirty="0">
            <a:solidFill>
              <a:schemeClr val="tx2"/>
            </a:solidFill>
          </a:endParaRPr>
        </a:p>
      </dsp:txBody>
      <dsp:txXfrm>
        <a:off x="501895" y="1924546"/>
        <a:ext cx="2379579" cy="1007101"/>
      </dsp:txXfrm>
    </dsp:sp>
    <dsp:sp modelId="{0CC4F6D9-53E8-4582-AFDC-AD6AF5D82270}">
      <dsp:nvSpPr>
        <dsp:cNvPr id="0" name=""/>
        <dsp:cNvSpPr/>
      </dsp:nvSpPr>
      <dsp:spPr>
        <a:xfrm>
          <a:off x="3962392" y="1272576"/>
          <a:ext cx="2523509" cy="190194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t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8. Ежеквартально до 10 числа месяца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none" strike="noStrike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  <a:hlinkClick xmlns:r="http://schemas.openxmlformats.org/officeDocument/2006/relationships" r:id="rId1" action="ppaction://hlinkfile" tooltip="ОТЧЕТ"/>
            </a:rPr>
            <a:t>отчет</a:t>
          </a: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 о достижении значений показателя результативности использования субсидии</a:t>
          </a:r>
          <a:endParaRPr lang="ru-RU" sz="1600" b="1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900" kern="1200" dirty="0">
            <a:solidFill>
              <a:schemeClr val="tx2"/>
            </a:solidFill>
          </a:endParaRPr>
        </a:p>
      </dsp:txBody>
      <dsp:txXfrm>
        <a:off x="4055237" y="1365421"/>
        <a:ext cx="2337819" cy="1716254"/>
      </dsp:txXfrm>
    </dsp:sp>
    <dsp:sp modelId="{557080D9-263B-4697-95ED-AC736CF3EA45}">
      <dsp:nvSpPr>
        <dsp:cNvPr id="0" name=""/>
        <dsp:cNvSpPr/>
      </dsp:nvSpPr>
      <dsp:spPr>
        <a:xfrm>
          <a:off x="1260264" y="289936"/>
          <a:ext cx="2054364" cy="111606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7. Перечисление субсидии на р/с</a:t>
          </a:r>
          <a:endParaRPr lang="ru-RU" sz="1600" b="1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1314746" y="344418"/>
        <a:ext cx="1945400" cy="10071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921721-A0EC-4A73-B6E3-C9468F37A095}">
      <dsp:nvSpPr>
        <dsp:cNvPr id="0" name=""/>
        <dsp:cNvSpPr/>
      </dsp:nvSpPr>
      <dsp:spPr>
        <a:xfrm rot="5400000">
          <a:off x="-163356" y="166369"/>
          <a:ext cx="1089043" cy="76233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rtlCol="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noProof="0" dirty="0" smtClean="0"/>
            <a:t>1</a:t>
          </a:r>
          <a:endParaRPr lang="ru-RU" sz="1300" kern="1200" noProof="0" dirty="0"/>
        </a:p>
      </dsp:txBody>
      <dsp:txXfrm rot="-5400000">
        <a:off x="1" y="384177"/>
        <a:ext cx="762330" cy="326713"/>
      </dsp:txXfrm>
    </dsp:sp>
    <dsp:sp modelId="{0E5854BD-EF32-4A17-BA57-F41FEA634C0E}">
      <dsp:nvSpPr>
        <dsp:cNvPr id="0" name=""/>
        <dsp:cNvSpPr/>
      </dsp:nvSpPr>
      <dsp:spPr>
        <a:xfrm rot="5400000">
          <a:off x="5415859" y="-4718044"/>
          <a:ext cx="707878" cy="101439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заявку по установленной форме; 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согласие на обработку персональных данных;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697815" y="34556"/>
        <a:ext cx="10109411" cy="638766"/>
      </dsp:txXfrm>
    </dsp:sp>
    <dsp:sp modelId="{F173046B-8638-4667-B5B8-1EE4AF219C9D}">
      <dsp:nvSpPr>
        <dsp:cNvPr id="0" name=""/>
        <dsp:cNvSpPr/>
      </dsp:nvSpPr>
      <dsp:spPr>
        <a:xfrm rot="5400000">
          <a:off x="-163356" y="1140176"/>
          <a:ext cx="1089043" cy="76233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rtlCol="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noProof="0" dirty="0" smtClean="0"/>
            <a:t>2</a:t>
          </a:r>
          <a:endParaRPr lang="ru-RU" sz="1300" kern="1200" noProof="0" dirty="0"/>
        </a:p>
      </dsp:txBody>
      <dsp:txXfrm rot="-5400000">
        <a:off x="1" y="1357984"/>
        <a:ext cx="762330" cy="326713"/>
      </dsp:txXfrm>
    </dsp:sp>
    <dsp:sp modelId="{E21FF9E5-192E-4054-8AA9-15E7DAA3929E}">
      <dsp:nvSpPr>
        <dsp:cNvPr id="0" name=""/>
        <dsp:cNvSpPr/>
      </dsp:nvSpPr>
      <dsp:spPr>
        <a:xfrm rot="5400000">
          <a:off x="5480375" y="-3741224"/>
          <a:ext cx="707878" cy="101439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</a:rPr>
            <a:t>копию договора на приобретение в собственность </a:t>
          </a:r>
          <a:r>
            <a:rPr lang="ru-RU" sz="1600" b="1" kern="1200" dirty="0" err="1" smtClean="0">
              <a:solidFill>
                <a:schemeClr val="tx1"/>
              </a:solidFill>
              <a:effectLst/>
              <a:latin typeface="Times New Roman" panose="02020603050405020304" pitchFamily="18" charset="0"/>
            </a:rPr>
            <a:t>энергоэффективных</a:t>
          </a:r>
          <a:r>
            <a:rPr lang="ru-RU" sz="1600" b="1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</a:rPr>
            <a:t> технологий, оборудования и материалов </a:t>
          </a: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rPr>
            <a:t>;</a:t>
          </a:r>
          <a:endParaRPr lang="ru-RU" sz="1600" b="1" kern="1200" dirty="0">
            <a:solidFill>
              <a:schemeClr val="tx2"/>
            </a:solidFill>
          </a:endParaRPr>
        </a:p>
      </dsp:txBody>
      <dsp:txXfrm rot="-5400000">
        <a:off x="762331" y="1011376"/>
        <a:ext cx="10109411" cy="638766"/>
      </dsp:txXfrm>
    </dsp:sp>
    <dsp:sp modelId="{28958D69-0236-4117-A015-38CC5107D510}">
      <dsp:nvSpPr>
        <dsp:cNvPr id="0" name=""/>
        <dsp:cNvSpPr/>
      </dsp:nvSpPr>
      <dsp:spPr>
        <a:xfrm rot="5400000">
          <a:off x="-163356" y="2113983"/>
          <a:ext cx="1089043" cy="76233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rtlCol="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noProof="0" dirty="0" smtClean="0"/>
            <a:t>3</a:t>
          </a:r>
          <a:endParaRPr lang="ru-RU" sz="1300" kern="1200" noProof="0" dirty="0"/>
        </a:p>
      </dsp:txBody>
      <dsp:txXfrm rot="-5400000">
        <a:off x="1" y="2331791"/>
        <a:ext cx="762330" cy="326713"/>
      </dsp:txXfrm>
    </dsp:sp>
    <dsp:sp modelId="{11F9F58F-A74A-41A9-B278-70548A83B1A6}">
      <dsp:nvSpPr>
        <dsp:cNvPr id="0" name=""/>
        <dsp:cNvSpPr/>
      </dsp:nvSpPr>
      <dsp:spPr>
        <a:xfrm rot="5400000">
          <a:off x="5480375" y="-2767417"/>
          <a:ext cx="707878" cy="101439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</a:rPr>
            <a:t>копию акта ввода в эксплуатацию предмета договора на приобретение в собственность </a:t>
          </a:r>
          <a:r>
            <a:rPr lang="ru-RU" sz="1600" b="1" kern="1200" dirty="0" err="1" smtClean="0">
              <a:solidFill>
                <a:schemeClr val="tx1"/>
              </a:solidFill>
              <a:effectLst/>
              <a:latin typeface="Times New Roman" panose="02020603050405020304" pitchFamily="18" charset="0"/>
            </a:rPr>
            <a:t>энергоэффективных</a:t>
          </a:r>
          <a:r>
            <a:rPr lang="ru-RU" sz="1600" b="1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</a:rPr>
            <a:t> технологий, оборудования и материалов</a:t>
          </a:r>
          <a:r>
            <a:rPr lang="ru-RU" sz="1600" b="0" kern="1200" dirty="0" smtClean="0">
              <a:effectLst/>
              <a:latin typeface="Times New Roman" panose="02020603050405020304" pitchFamily="18" charset="0"/>
            </a:rPr>
            <a:t>;</a:t>
          </a:r>
          <a:endParaRPr lang="ru-RU" sz="1600" b="1" kern="1200" dirty="0">
            <a:solidFill>
              <a:schemeClr val="tx2"/>
            </a:solidFill>
          </a:endParaRPr>
        </a:p>
      </dsp:txBody>
      <dsp:txXfrm rot="-5400000">
        <a:off x="762331" y="1985183"/>
        <a:ext cx="10109411" cy="638766"/>
      </dsp:txXfrm>
    </dsp:sp>
    <dsp:sp modelId="{E4E3BAEA-7CBA-4FA9-B812-50DC5BCD8D34}">
      <dsp:nvSpPr>
        <dsp:cNvPr id="0" name=""/>
        <dsp:cNvSpPr/>
      </dsp:nvSpPr>
      <dsp:spPr>
        <a:xfrm rot="5400000">
          <a:off x="-163356" y="3087790"/>
          <a:ext cx="1089043" cy="76233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rtlCol="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noProof="0" dirty="0" smtClean="0"/>
            <a:t>4</a:t>
          </a:r>
          <a:endParaRPr lang="ru-RU" sz="1300" kern="1200" noProof="0" dirty="0"/>
        </a:p>
      </dsp:txBody>
      <dsp:txXfrm rot="-5400000">
        <a:off x="1" y="3305598"/>
        <a:ext cx="762330" cy="326713"/>
      </dsp:txXfrm>
    </dsp:sp>
    <dsp:sp modelId="{F29D90C7-7C3B-4D16-960A-6536725BE50C}">
      <dsp:nvSpPr>
        <dsp:cNvPr id="0" name=""/>
        <dsp:cNvSpPr/>
      </dsp:nvSpPr>
      <dsp:spPr>
        <a:xfrm rot="5400000">
          <a:off x="5480375" y="-1793611"/>
          <a:ext cx="707878" cy="101439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</a:rPr>
            <a:t>копии платежных документов, подтверждающих оплату по приобретению в собственность </a:t>
          </a:r>
          <a:r>
            <a:rPr lang="ru-RU" sz="1600" b="1" kern="1200" dirty="0" err="1" smtClean="0">
              <a:solidFill>
                <a:schemeClr val="tx1"/>
              </a:solidFill>
              <a:effectLst/>
              <a:latin typeface="Times New Roman" panose="02020603050405020304" pitchFamily="18" charset="0"/>
            </a:rPr>
            <a:t>энергоэффективных</a:t>
          </a:r>
          <a:r>
            <a:rPr lang="ru-RU" sz="1600" b="1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</a:rPr>
            <a:t> технологий, оборудования и материалов; </a:t>
          </a:r>
          <a:endParaRPr lang="ru-RU" sz="1600" b="1" kern="1200" dirty="0">
            <a:solidFill>
              <a:schemeClr val="tx1"/>
            </a:solidFill>
          </a:endParaRPr>
        </a:p>
      </dsp:txBody>
      <dsp:txXfrm rot="-5400000">
        <a:off x="762331" y="2958989"/>
        <a:ext cx="10109411" cy="638766"/>
      </dsp:txXfrm>
    </dsp:sp>
    <dsp:sp modelId="{932007A1-3D4E-4836-A54C-4DE44296056C}">
      <dsp:nvSpPr>
        <dsp:cNvPr id="0" name=""/>
        <dsp:cNvSpPr/>
      </dsp:nvSpPr>
      <dsp:spPr>
        <a:xfrm rot="5400000">
          <a:off x="-163356" y="4133751"/>
          <a:ext cx="1089043" cy="76233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rtlCol="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noProof="0" dirty="0" smtClean="0"/>
            <a:t>5</a:t>
          </a:r>
          <a:endParaRPr lang="ru-RU" sz="1300" kern="1200" noProof="0" dirty="0"/>
        </a:p>
      </dsp:txBody>
      <dsp:txXfrm rot="-5400000">
        <a:off x="1" y="4351559"/>
        <a:ext cx="762330" cy="326713"/>
      </dsp:txXfrm>
    </dsp:sp>
    <dsp:sp modelId="{97A7A199-574B-4E96-92DC-AA66E725A7C8}">
      <dsp:nvSpPr>
        <dsp:cNvPr id="0" name=""/>
        <dsp:cNvSpPr/>
      </dsp:nvSpPr>
      <dsp:spPr>
        <a:xfrm rot="5400000">
          <a:off x="5408221" y="-747650"/>
          <a:ext cx="852186" cy="101439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справку о состоянии расчетов (доходах) по налогу на профессиональный доход для физических лиц, применяющих специальный налоговый режим;</a:t>
          </a: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 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бухгалтерские документы, подтверждающие постановку на баланс оборудования и модульные объекты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762331" y="3939840"/>
        <a:ext cx="10102367" cy="76898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921721-A0EC-4A73-B6E3-C9468F37A095}">
      <dsp:nvSpPr>
        <dsp:cNvPr id="0" name=""/>
        <dsp:cNvSpPr/>
      </dsp:nvSpPr>
      <dsp:spPr>
        <a:xfrm rot="5400000">
          <a:off x="-160578" y="164820"/>
          <a:ext cx="1070522" cy="74936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1</a:t>
          </a:r>
          <a:endParaRPr lang="ru-RU" sz="1600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" y="378925"/>
        <a:ext cx="749365" cy="321157"/>
      </dsp:txXfrm>
    </dsp:sp>
    <dsp:sp modelId="{0E5854BD-EF32-4A17-BA57-F41FEA634C0E}">
      <dsp:nvSpPr>
        <dsp:cNvPr id="0" name=""/>
        <dsp:cNvSpPr/>
      </dsp:nvSpPr>
      <dsp:spPr>
        <a:xfrm rot="5400000">
          <a:off x="5415313" y="-4730546"/>
          <a:ext cx="695839" cy="101569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отсутствие просроченной задолженности перед республиканским бюджетом Республики Алтай;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не должны являться иностранным юридическим лицом;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684767" y="33968"/>
        <a:ext cx="10122964" cy="627903"/>
      </dsp:txXfrm>
    </dsp:sp>
    <dsp:sp modelId="{F173046B-8638-4667-B5B8-1EE4AF219C9D}">
      <dsp:nvSpPr>
        <dsp:cNvPr id="0" name=""/>
        <dsp:cNvSpPr/>
      </dsp:nvSpPr>
      <dsp:spPr>
        <a:xfrm rot="5400000">
          <a:off x="-160578" y="1122065"/>
          <a:ext cx="1070522" cy="74936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2</a:t>
          </a:r>
          <a:endParaRPr lang="ru-RU" sz="1600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" y="1336170"/>
        <a:ext cx="749365" cy="321157"/>
      </dsp:txXfrm>
    </dsp:sp>
    <dsp:sp modelId="{E21FF9E5-192E-4054-8AA9-15E7DAA3929E}">
      <dsp:nvSpPr>
        <dsp:cNvPr id="0" name=""/>
        <dsp:cNvSpPr/>
      </dsp:nvSpPr>
      <dsp:spPr>
        <a:xfrm rot="5400000">
          <a:off x="5479912" y="-3769058"/>
          <a:ext cx="695839" cy="101569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не должны находиться в процессе реорганизации,  ликвидации, в стадии  банкротства, деятельность не приостановлена в порядке, предусмотренном федеральным законодательством;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749366" y="995456"/>
        <a:ext cx="10122964" cy="627903"/>
      </dsp:txXfrm>
    </dsp:sp>
    <dsp:sp modelId="{28958D69-0236-4117-A015-38CC5107D510}">
      <dsp:nvSpPr>
        <dsp:cNvPr id="0" name=""/>
        <dsp:cNvSpPr/>
      </dsp:nvSpPr>
      <dsp:spPr>
        <a:xfrm rot="5400000">
          <a:off x="-160578" y="2079311"/>
          <a:ext cx="1070522" cy="74936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3</a:t>
          </a:r>
          <a:endParaRPr lang="ru-RU" sz="1600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" y="2293416"/>
        <a:ext cx="749365" cy="321157"/>
      </dsp:txXfrm>
    </dsp:sp>
    <dsp:sp modelId="{11F9F58F-A74A-41A9-B278-70548A83B1A6}">
      <dsp:nvSpPr>
        <dsp:cNvPr id="0" name=""/>
        <dsp:cNvSpPr/>
      </dsp:nvSpPr>
      <dsp:spPr>
        <a:xfrm rot="5400000">
          <a:off x="5479912" y="-2811813"/>
          <a:ext cx="695839" cy="101569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отсутствие в реестре дисквалифицированных лиц сведений о дисквалифицированных руководителе или главном бухгалтере участника отбора;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749366" y="1952701"/>
        <a:ext cx="10122964" cy="627903"/>
      </dsp:txXfrm>
    </dsp:sp>
    <dsp:sp modelId="{E4E3BAEA-7CBA-4FA9-B812-50DC5BCD8D34}">
      <dsp:nvSpPr>
        <dsp:cNvPr id="0" name=""/>
        <dsp:cNvSpPr/>
      </dsp:nvSpPr>
      <dsp:spPr>
        <a:xfrm rot="5400000">
          <a:off x="-160578" y="3120092"/>
          <a:ext cx="1070522" cy="74936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4</a:t>
          </a:r>
          <a:endParaRPr lang="ru-RU" sz="1600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" y="3334197"/>
        <a:ext cx="749365" cy="321157"/>
      </dsp:txXfrm>
    </dsp:sp>
    <dsp:sp modelId="{F29D90C7-7C3B-4D16-960A-6536725BE50C}">
      <dsp:nvSpPr>
        <dsp:cNvPr id="0" name=""/>
        <dsp:cNvSpPr/>
      </dsp:nvSpPr>
      <dsp:spPr>
        <a:xfrm rot="5400000">
          <a:off x="5396376" y="-1771032"/>
          <a:ext cx="862910" cy="101569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не должны иметь неисполненную обязанность по уплате налогов, сборов, страховых взносов, пеней, штрафов, процентов, подлежащих уплате в соответствии с законодательством Российской Федерации о налогах и сборах;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749365" y="2918103"/>
        <a:ext cx="10114808" cy="778662"/>
      </dsp:txXfrm>
    </dsp:sp>
    <dsp:sp modelId="{932007A1-3D4E-4836-A54C-4DE44296056C}">
      <dsp:nvSpPr>
        <dsp:cNvPr id="0" name=""/>
        <dsp:cNvSpPr/>
      </dsp:nvSpPr>
      <dsp:spPr>
        <a:xfrm rot="5400000">
          <a:off x="-160578" y="4148265"/>
          <a:ext cx="1070522" cy="74936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5</a:t>
          </a:r>
          <a:endParaRPr lang="ru-RU" sz="1600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" y="4362370"/>
        <a:ext cx="749365" cy="321157"/>
      </dsp:txXfrm>
    </dsp:sp>
    <dsp:sp modelId="{97A7A199-574B-4E96-92DC-AA66E725A7C8}">
      <dsp:nvSpPr>
        <dsp:cNvPr id="0" name=""/>
        <dsp:cNvSpPr/>
      </dsp:nvSpPr>
      <dsp:spPr>
        <a:xfrm rot="5400000">
          <a:off x="5408985" y="-742859"/>
          <a:ext cx="837693" cy="101569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не должны получать аналогичную поддержку из республиканского бюджета Республики Алтай;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не должны находиться в перечне организаций и физических лиц, в отношении которых имеются сведения об их причастности к экстремистской деятельности или терроризму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749366" y="3957653"/>
        <a:ext cx="10116039" cy="75590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921721-A0EC-4A73-B6E3-C9468F37A095}">
      <dsp:nvSpPr>
        <dsp:cNvPr id="0" name=""/>
        <dsp:cNvSpPr/>
      </dsp:nvSpPr>
      <dsp:spPr>
        <a:xfrm rot="5400000">
          <a:off x="-163356" y="166369"/>
          <a:ext cx="1089043" cy="76233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rtlCol="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noProof="0" dirty="0" smtClean="0"/>
            <a:t>1</a:t>
          </a:r>
          <a:endParaRPr lang="ru-RU" sz="1300" kern="1200" noProof="0" dirty="0"/>
        </a:p>
      </dsp:txBody>
      <dsp:txXfrm rot="-5400000">
        <a:off x="1" y="384177"/>
        <a:ext cx="762330" cy="326713"/>
      </dsp:txXfrm>
    </dsp:sp>
    <dsp:sp modelId="{0E5854BD-EF32-4A17-BA57-F41FEA634C0E}">
      <dsp:nvSpPr>
        <dsp:cNvPr id="0" name=""/>
        <dsp:cNvSpPr/>
      </dsp:nvSpPr>
      <dsp:spPr>
        <a:xfrm rot="5400000">
          <a:off x="5415859" y="-4718044"/>
          <a:ext cx="707878" cy="101439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заявку по установленной форме; 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согласие на обработку персональных данных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697815" y="34556"/>
        <a:ext cx="10109411" cy="638766"/>
      </dsp:txXfrm>
    </dsp:sp>
    <dsp:sp modelId="{F173046B-8638-4667-B5B8-1EE4AF219C9D}">
      <dsp:nvSpPr>
        <dsp:cNvPr id="0" name=""/>
        <dsp:cNvSpPr/>
      </dsp:nvSpPr>
      <dsp:spPr>
        <a:xfrm rot="5400000">
          <a:off x="-163356" y="1140176"/>
          <a:ext cx="1089043" cy="76233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rtlCol="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noProof="0" dirty="0" smtClean="0"/>
            <a:t>2</a:t>
          </a:r>
          <a:endParaRPr lang="ru-RU" sz="1300" kern="1200" noProof="0" dirty="0"/>
        </a:p>
      </dsp:txBody>
      <dsp:txXfrm rot="-5400000">
        <a:off x="1" y="1357984"/>
        <a:ext cx="762330" cy="326713"/>
      </dsp:txXfrm>
    </dsp:sp>
    <dsp:sp modelId="{E21FF9E5-192E-4054-8AA9-15E7DAA3929E}">
      <dsp:nvSpPr>
        <dsp:cNvPr id="0" name=""/>
        <dsp:cNvSpPr/>
      </dsp:nvSpPr>
      <dsp:spPr>
        <a:xfrm rot="5400000">
          <a:off x="5480375" y="-3741224"/>
          <a:ext cx="707878" cy="101439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копию договора на приобретение в собственность оборудования</a:t>
          </a: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;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762331" y="1011376"/>
        <a:ext cx="10109411" cy="638766"/>
      </dsp:txXfrm>
    </dsp:sp>
    <dsp:sp modelId="{28958D69-0236-4117-A015-38CC5107D510}">
      <dsp:nvSpPr>
        <dsp:cNvPr id="0" name=""/>
        <dsp:cNvSpPr/>
      </dsp:nvSpPr>
      <dsp:spPr>
        <a:xfrm rot="5400000">
          <a:off x="-163356" y="2113983"/>
          <a:ext cx="1089043" cy="76233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rtlCol="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noProof="0" dirty="0" smtClean="0"/>
            <a:t>3</a:t>
          </a:r>
          <a:endParaRPr lang="ru-RU" sz="1300" kern="1200" noProof="0" dirty="0"/>
        </a:p>
      </dsp:txBody>
      <dsp:txXfrm rot="-5400000">
        <a:off x="1" y="2331791"/>
        <a:ext cx="762330" cy="326713"/>
      </dsp:txXfrm>
    </dsp:sp>
    <dsp:sp modelId="{11F9F58F-A74A-41A9-B278-70548A83B1A6}">
      <dsp:nvSpPr>
        <dsp:cNvPr id="0" name=""/>
        <dsp:cNvSpPr/>
      </dsp:nvSpPr>
      <dsp:spPr>
        <a:xfrm rot="5400000">
          <a:off x="5480375" y="-2767417"/>
          <a:ext cx="707878" cy="101439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копию акта приема-передачи предмета договора на приобретение в собственность оборудования;</a:t>
          </a:r>
          <a:endParaRPr lang="ru-RU" sz="1600" b="1" kern="1200" dirty="0">
            <a:solidFill>
              <a:schemeClr val="tx2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копию документа, подтверждающего дату производства (выпуска) оборудования</a:t>
          </a:r>
          <a:endParaRPr lang="ru-RU" sz="1600" b="1" kern="1200" dirty="0">
            <a:solidFill>
              <a:schemeClr val="tx2"/>
            </a:solidFill>
          </a:endParaRPr>
        </a:p>
      </dsp:txBody>
      <dsp:txXfrm rot="-5400000">
        <a:off x="762331" y="1985183"/>
        <a:ext cx="10109411" cy="638766"/>
      </dsp:txXfrm>
    </dsp:sp>
    <dsp:sp modelId="{E4E3BAEA-7CBA-4FA9-B812-50DC5BCD8D34}">
      <dsp:nvSpPr>
        <dsp:cNvPr id="0" name=""/>
        <dsp:cNvSpPr/>
      </dsp:nvSpPr>
      <dsp:spPr>
        <a:xfrm rot="5400000">
          <a:off x="-163356" y="3087790"/>
          <a:ext cx="1089043" cy="76233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rtlCol="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noProof="0" dirty="0" smtClean="0"/>
            <a:t>4</a:t>
          </a:r>
          <a:endParaRPr lang="ru-RU" sz="1300" kern="1200" noProof="0" dirty="0"/>
        </a:p>
      </dsp:txBody>
      <dsp:txXfrm rot="-5400000">
        <a:off x="1" y="3305598"/>
        <a:ext cx="762330" cy="326713"/>
      </dsp:txXfrm>
    </dsp:sp>
    <dsp:sp modelId="{F29D90C7-7C3B-4D16-960A-6536725BE50C}">
      <dsp:nvSpPr>
        <dsp:cNvPr id="0" name=""/>
        <dsp:cNvSpPr/>
      </dsp:nvSpPr>
      <dsp:spPr>
        <a:xfrm rot="5400000">
          <a:off x="5480375" y="-1793611"/>
          <a:ext cx="707878" cy="101439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копии платежных документов, подтверждающих оплату по договору на приобретение в собственность оборудования</a:t>
          </a:r>
          <a:endParaRPr lang="ru-RU" sz="1600" b="1" kern="1200" dirty="0">
            <a:solidFill>
              <a:schemeClr val="tx2"/>
            </a:solidFill>
          </a:endParaRPr>
        </a:p>
      </dsp:txBody>
      <dsp:txXfrm rot="-5400000">
        <a:off x="762331" y="2958989"/>
        <a:ext cx="10109411" cy="638766"/>
      </dsp:txXfrm>
    </dsp:sp>
    <dsp:sp modelId="{932007A1-3D4E-4836-A54C-4DE44296056C}">
      <dsp:nvSpPr>
        <dsp:cNvPr id="0" name=""/>
        <dsp:cNvSpPr/>
      </dsp:nvSpPr>
      <dsp:spPr>
        <a:xfrm rot="5400000">
          <a:off x="-163356" y="4133751"/>
          <a:ext cx="1089043" cy="76233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rtlCol="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noProof="0" dirty="0" smtClean="0"/>
            <a:t>5</a:t>
          </a:r>
          <a:endParaRPr lang="ru-RU" sz="1300" kern="1200" noProof="0" dirty="0"/>
        </a:p>
      </dsp:txBody>
      <dsp:txXfrm rot="-5400000">
        <a:off x="1" y="4351559"/>
        <a:ext cx="762330" cy="326713"/>
      </dsp:txXfrm>
    </dsp:sp>
    <dsp:sp modelId="{97A7A199-574B-4E96-92DC-AA66E725A7C8}">
      <dsp:nvSpPr>
        <dsp:cNvPr id="0" name=""/>
        <dsp:cNvSpPr/>
      </dsp:nvSpPr>
      <dsp:spPr>
        <a:xfrm rot="5400000">
          <a:off x="5408221" y="-747650"/>
          <a:ext cx="852186" cy="101439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справку о состоянии расчетов (доходах) по налогу на профессиональный доход для физических лиц, применяющих специальный налоговый режим;</a:t>
          </a: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 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бухгалтерские документы, подтверждающие постановку на баланс оборудования и модульные объекты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762331" y="3939840"/>
        <a:ext cx="10102367" cy="76898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8B1336-D84F-49DB-AD42-5E24748B1B6C}">
      <dsp:nvSpPr>
        <dsp:cNvPr id="0" name=""/>
        <dsp:cNvSpPr/>
      </dsp:nvSpPr>
      <dsp:spPr>
        <a:xfrm>
          <a:off x="2627110" y="-261489"/>
          <a:ext cx="5247931" cy="5247931"/>
        </a:xfrm>
        <a:prstGeom prst="circularArrow">
          <a:avLst>
            <a:gd name="adj1" fmla="val 5544"/>
            <a:gd name="adj2" fmla="val 330680"/>
            <a:gd name="adj3" fmla="val 13446352"/>
            <a:gd name="adj4" fmla="val 17589975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346F8A-EABE-465B-86BF-91BECF9DFFAC}">
      <dsp:nvSpPr>
        <dsp:cNvPr id="0" name=""/>
        <dsp:cNvSpPr/>
      </dsp:nvSpPr>
      <dsp:spPr>
        <a:xfrm>
          <a:off x="3852350" y="-116568"/>
          <a:ext cx="2797450" cy="12375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t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1. Приказ об отборе.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(сайт Минэкономразвития РА)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не позднее 01.04.23</a:t>
          </a:r>
          <a:endParaRPr lang="ru-RU" sz="1600" b="1" kern="1200" noProof="0" dirty="0">
            <a:solidFill>
              <a:schemeClr val="tx2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</dsp:txBody>
      <dsp:txXfrm>
        <a:off x="3912764" y="-56154"/>
        <a:ext cx="2676622" cy="1116751"/>
      </dsp:txXfrm>
    </dsp:sp>
    <dsp:sp modelId="{CB9854B7-3722-4D55-A2D0-EFBE8CCA4708}">
      <dsp:nvSpPr>
        <dsp:cNvPr id="0" name=""/>
        <dsp:cNvSpPr/>
      </dsp:nvSpPr>
      <dsp:spPr>
        <a:xfrm>
          <a:off x="7625459" y="18148"/>
          <a:ext cx="2132116" cy="175026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2. Прием заявок.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Не менее 10  календарных дней. 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err="1" smtClean="0">
              <a:solidFill>
                <a:schemeClr val="tx2"/>
              </a:solidFill>
            </a:rPr>
            <a:t>Каб</a:t>
          </a:r>
          <a:r>
            <a:rPr lang="ru-RU" sz="1600" b="1" kern="1200" noProof="0" dirty="0" smtClean="0">
              <a:solidFill>
                <a:schemeClr val="tx2"/>
              </a:solidFill>
            </a:rPr>
            <a:t>. № 209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2-55-38</a:t>
          </a:r>
          <a:endParaRPr lang="ru-RU" sz="1600" b="1" kern="1200" noProof="0" dirty="0">
            <a:solidFill>
              <a:schemeClr val="tx2"/>
            </a:solidFill>
          </a:endParaRPr>
        </a:p>
      </dsp:txBody>
      <dsp:txXfrm>
        <a:off x="7710900" y="103589"/>
        <a:ext cx="1961234" cy="1579384"/>
      </dsp:txXfrm>
    </dsp:sp>
    <dsp:sp modelId="{30128C5E-1DF5-4678-BA54-DA049CC955FA}">
      <dsp:nvSpPr>
        <dsp:cNvPr id="0" name=""/>
        <dsp:cNvSpPr/>
      </dsp:nvSpPr>
      <dsp:spPr>
        <a:xfrm>
          <a:off x="8035077" y="1923692"/>
          <a:ext cx="2594425" cy="102283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t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3. Рассмотрение заявок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 14 рабочих дней. </a:t>
          </a:r>
          <a:endParaRPr lang="ru-RU" sz="1600" b="1" kern="1200" noProof="0" dirty="0">
            <a:solidFill>
              <a:schemeClr val="tx2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>
            <a:solidFill>
              <a:schemeClr val="tx2"/>
            </a:solidFill>
          </a:endParaRPr>
        </a:p>
      </dsp:txBody>
      <dsp:txXfrm>
        <a:off x="8085008" y="1973623"/>
        <a:ext cx="2494563" cy="922971"/>
      </dsp:txXfrm>
    </dsp:sp>
    <dsp:sp modelId="{27978E9B-DAE5-42C7-809F-7CD3BF395B69}">
      <dsp:nvSpPr>
        <dsp:cNvPr id="0" name=""/>
        <dsp:cNvSpPr/>
      </dsp:nvSpPr>
      <dsp:spPr>
        <a:xfrm>
          <a:off x="5752658" y="3274041"/>
          <a:ext cx="3245951" cy="17547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t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4. Заседание Конкурсной комиссии.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Решение: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 о предоставлении субсидии;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об отказе </a:t>
          </a:r>
          <a:endParaRPr lang="ru-RU" sz="1600" b="1" kern="1200" noProof="0" dirty="0">
            <a:solidFill>
              <a:schemeClr val="tx2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>
            <a:solidFill>
              <a:schemeClr val="tx2"/>
            </a:solidFill>
          </a:endParaRPr>
        </a:p>
      </dsp:txBody>
      <dsp:txXfrm>
        <a:off x="5838317" y="3359700"/>
        <a:ext cx="3074633" cy="1583417"/>
      </dsp:txXfrm>
    </dsp:sp>
    <dsp:sp modelId="{8D9BF92A-1BE2-4AC8-B6C6-F4C70E509F4F}">
      <dsp:nvSpPr>
        <dsp:cNvPr id="0" name=""/>
        <dsp:cNvSpPr/>
      </dsp:nvSpPr>
      <dsp:spPr>
        <a:xfrm>
          <a:off x="981047" y="3263762"/>
          <a:ext cx="3608200" cy="15464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t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5. Министерство формирует проект Соглашения.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5 рабочих дней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со дня принятия Решения о предоставлении субсидии.</a:t>
          </a:r>
          <a:endParaRPr lang="ru-RU" sz="1600" b="1" kern="1200" noProof="0" dirty="0">
            <a:solidFill>
              <a:schemeClr val="tx2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 </a:t>
          </a:r>
          <a:endParaRPr lang="ru-RU" sz="1300" kern="1200" dirty="0"/>
        </a:p>
      </dsp:txBody>
      <dsp:txXfrm>
        <a:off x="1056537" y="3339252"/>
        <a:ext cx="3457220" cy="1395430"/>
      </dsp:txXfrm>
    </dsp:sp>
    <dsp:sp modelId="{22AF91D1-58E5-41EA-93C4-B860B78DDDCE}">
      <dsp:nvSpPr>
        <dsp:cNvPr id="0" name=""/>
        <dsp:cNvSpPr/>
      </dsp:nvSpPr>
      <dsp:spPr>
        <a:xfrm>
          <a:off x="447413" y="1870064"/>
          <a:ext cx="2488543" cy="111606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6. Подписание Соглашения.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(не более 3 </a:t>
          </a:r>
          <a:r>
            <a:rPr lang="ru-RU" sz="1600" b="1" kern="1200" noProof="0" dirty="0" err="1" smtClean="0">
              <a:solidFill>
                <a:schemeClr val="tx2"/>
              </a:solidFill>
            </a:rPr>
            <a:t>к.д</a:t>
          </a:r>
          <a:r>
            <a:rPr lang="ru-RU" sz="1600" b="1" kern="1200" noProof="0" dirty="0" smtClean="0">
              <a:solidFill>
                <a:schemeClr val="tx2"/>
              </a:solidFill>
            </a:rPr>
            <a:t>. со дня получения)</a:t>
          </a:r>
          <a:r>
            <a:rPr lang="ru-RU" sz="2500" b="1" kern="1200" noProof="0" dirty="0" smtClean="0">
              <a:solidFill>
                <a:schemeClr val="tx2"/>
              </a:solidFill>
            </a:rPr>
            <a:t> </a:t>
          </a:r>
          <a:endParaRPr lang="ru-RU" sz="2500" b="1" kern="1200" noProof="0" dirty="0">
            <a:solidFill>
              <a:schemeClr val="tx2"/>
            </a:solidFill>
          </a:endParaRPr>
        </a:p>
      </dsp:txBody>
      <dsp:txXfrm>
        <a:off x="501895" y="1924546"/>
        <a:ext cx="2379579" cy="1007101"/>
      </dsp:txXfrm>
    </dsp:sp>
    <dsp:sp modelId="{0CC4F6D9-53E8-4582-AFDC-AD6AF5D82270}">
      <dsp:nvSpPr>
        <dsp:cNvPr id="0" name=""/>
        <dsp:cNvSpPr/>
      </dsp:nvSpPr>
      <dsp:spPr>
        <a:xfrm>
          <a:off x="3962392" y="1272576"/>
          <a:ext cx="2523509" cy="190194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t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8. Ежеквартально до 10 числа месяца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none" strike="noStrike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  <a:hlinkClick xmlns:r="http://schemas.openxmlformats.org/officeDocument/2006/relationships" r:id="rId1" action="ppaction://hlinkfile" tooltip="ОТЧЕТ"/>
            </a:rPr>
            <a:t>отчет</a:t>
          </a: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 о достижении значений показателя результативности использования субсидии</a:t>
          </a:r>
          <a:endParaRPr lang="ru-RU" sz="1600" b="1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900" kern="1200" dirty="0">
            <a:solidFill>
              <a:schemeClr val="tx2"/>
            </a:solidFill>
          </a:endParaRPr>
        </a:p>
      </dsp:txBody>
      <dsp:txXfrm>
        <a:off x="4055237" y="1365421"/>
        <a:ext cx="2337819" cy="1716254"/>
      </dsp:txXfrm>
    </dsp:sp>
    <dsp:sp modelId="{557080D9-263B-4697-95ED-AC736CF3EA45}">
      <dsp:nvSpPr>
        <dsp:cNvPr id="0" name=""/>
        <dsp:cNvSpPr/>
      </dsp:nvSpPr>
      <dsp:spPr>
        <a:xfrm>
          <a:off x="1260264" y="289936"/>
          <a:ext cx="2054364" cy="111606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7. Перечисление субсидии на р/с</a:t>
          </a:r>
          <a:endParaRPr lang="ru-RU" sz="1600" b="1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1314746" y="344418"/>
        <a:ext cx="1945400" cy="100710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921721-A0EC-4A73-B6E3-C9468F37A095}">
      <dsp:nvSpPr>
        <dsp:cNvPr id="0" name=""/>
        <dsp:cNvSpPr/>
      </dsp:nvSpPr>
      <dsp:spPr>
        <a:xfrm rot="5400000">
          <a:off x="-157059" y="161257"/>
          <a:ext cx="1047062" cy="732943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1</a:t>
          </a:r>
          <a:endParaRPr lang="ru-RU" sz="1600" b="1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" y="370670"/>
        <a:ext cx="732943" cy="314119"/>
      </dsp:txXfrm>
    </dsp:sp>
    <dsp:sp modelId="{0E5854BD-EF32-4A17-BA57-F41FEA634C0E}">
      <dsp:nvSpPr>
        <dsp:cNvPr id="0" name=""/>
        <dsp:cNvSpPr/>
      </dsp:nvSpPr>
      <dsp:spPr>
        <a:xfrm rot="5400000">
          <a:off x="5414623" y="-4746382"/>
          <a:ext cx="680590" cy="1017335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аренда нежилого помещения;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аренда и (или) приобретение оргтехники, оборудования (в том числе инвентаря, мебели)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668241" y="33224"/>
        <a:ext cx="10140130" cy="614142"/>
      </dsp:txXfrm>
    </dsp:sp>
    <dsp:sp modelId="{F173046B-8638-4667-B5B8-1EE4AF219C9D}">
      <dsp:nvSpPr>
        <dsp:cNvPr id="0" name=""/>
        <dsp:cNvSpPr/>
      </dsp:nvSpPr>
      <dsp:spPr>
        <a:xfrm rot="5400000">
          <a:off x="-157059" y="1097525"/>
          <a:ext cx="1047062" cy="732943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2</a:t>
          </a:r>
          <a:endParaRPr lang="ru-RU" sz="1600" b="1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" y="1306938"/>
        <a:ext cx="732943" cy="314119"/>
      </dsp:txXfrm>
    </dsp:sp>
    <dsp:sp modelId="{E21FF9E5-192E-4054-8AA9-15E7DAA3929E}">
      <dsp:nvSpPr>
        <dsp:cNvPr id="0" name=""/>
        <dsp:cNvSpPr/>
      </dsp:nvSpPr>
      <dsp:spPr>
        <a:xfrm rot="5400000">
          <a:off x="5479325" y="-3805916"/>
          <a:ext cx="680590" cy="1017335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ремонт нежилого помещения, включая приобретение строительных материалов, оборудования, необходимого для ремонта помещения</a:t>
          </a:r>
          <a:r>
            <a:rPr lang="ru-RU" sz="1600" b="1" kern="120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;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732943" y="973690"/>
        <a:ext cx="10140130" cy="614142"/>
      </dsp:txXfrm>
    </dsp:sp>
    <dsp:sp modelId="{28958D69-0236-4117-A015-38CC5107D510}">
      <dsp:nvSpPr>
        <dsp:cNvPr id="0" name=""/>
        <dsp:cNvSpPr/>
      </dsp:nvSpPr>
      <dsp:spPr>
        <a:xfrm rot="5400000">
          <a:off x="-157059" y="2144637"/>
          <a:ext cx="1047062" cy="732943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3</a:t>
          </a:r>
          <a:endParaRPr lang="ru-RU" sz="1600" b="1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" y="2354050"/>
        <a:ext cx="732943" cy="314119"/>
      </dsp:txXfrm>
    </dsp:sp>
    <dsp:sp modelId="{11F9F58F-A74A-41A9-B278-70548A83B1A6}">
      <dsp:nvSpPr>
        <dsp:cNvPr id="0" name=""/>
        <dsp:cNvSpPr/>
      </dsp:nvSpPr>
      <dsp:spPr>
        <a:xfrm rot="5400000">
          <a:off x="5368481" y="-2758804"/>
          <a:ext cx="902279" cy="1017335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приобретение комплектующих изделий при производстве и (или) реализации медицинской техники, протезно-ортопедических изделий, программного обеспечения, а также технических средств, которые могут быть использованы исключительно для профилактики инвалидности или реабилитации (</a:t>
          </a:r>
          <a:r>
            <a:rPr lang="ru-RU" sz="1600" b="1" kern="1200" dirty="0" err="1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абилитации</a:t>
          </a: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) инвалидов (только для социальных предприятий);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732944" y="1920779"/>
        <a:ext cx="10129308" cy="814187"/>
      </dsp:txXfrm>
    </dsp:sp>
    <dsp:sp modelId="{E4E3BAEA-7CBA-4FA9-B812-50DC5BCD8D34}">
      <dsp:nvSpPr>
        <dsp:cNvPr id="0" name=""/>
        <dsp:cNvSpPr/>
      </dsp:nvSpPr>
      <dsp:spPr>
        <a:xfrm rot="5400000">
          <a:off x="-157059" y="3162609"/>
          <a:ext cx="1047062" cy="732943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4</a:t>
          </a:r>
          <a:endParaRPr lang="ru-RU" sz="1600" b="1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" y="3372022"/>
        <a:ext cx="732943" cy="314119"/>
      </dsp:txXfrm>
    </dsp:sp>
    <dsp:sp modelId="{F29D90C7-7C3B-4D16-960A-6536725BE50C}">
      <dsp:nvSpPr>
        <dsp:cNvPr id="0" name=""/>
        <dsp:cNvSpPr/>
      </dsp:nvSpPr>
      <dsp:spPr>
        <a:xfrm rot="5400000">
          <a:off x="5397620" y="-1740831"/>
          <a:ext cx="844000" cy="1017335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выплата по передаче прав на франшизу (паушальный платеж);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уплата первого взноса (аванса) при заключении договора лизинга и (или) лизинговых платежей, за исключением уплаты первого взноса (аванса) и лизинговых платежей по договору лизинга, </a:t>
          </a:r>
          <a:r>
            <a:rPr lang="ru-RU" sz="1600" kern="1200" dirty="0" err="1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сублизинга</a:t>
          </a:r>
          <a:r>
            <a:rPr lang="ru-RU" sz="1600" kern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в случае если предметом договора является транспортное средство</a:t>
          </a: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;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732944" y="2965046"/>
        <a:ext cx="10132153" cy="761598"/>
      </dsp:txXfrm>
    </dsp:sp>
    <dsp:sp modelId="{932007A1-3D4E-4836-A54C-4DE44296056C}">
      <dsp:nvSpPr>
        <dsp:cNvPr id="0" name=""/>
        <dsp:cNvSpPr/>
      </dsp:nvSpPr>
      <dsp:spPr>
        <a:xfrm rot="5400000">
          <a:off x="-157059" y="4168250"/>
          <a:ext cx="1047062" cy="732943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5</a:t>
          </a:r>
          <a:endParaRPr lang="ru-RU" sz="1600" b="1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" y="4377663"/>
        <a:ext cx="732943" cy="314119"/>
      </dsp:txXfrm>
    </dsp:sp>
    <dsp:sp modelId="{97A7A199-574B-4E96-92DC-AA66E725A7C8}">
      <dsp:nvSpPr>
        <dsp:cNvPr id="0" name=""/>
        <dsp:cNvSpPr/>
      </dsp:nvSpPr>
      <dsp:spPr>
        <a:xfrm rot="5400000">
          <a:off x="5409952" y="-735191"/>
          <a:ext cx="819335" cy="1017335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технологическое присоединение к объектам инженерной инфраструктуры (электрические сети, газоснабжение, водоснабжение, водоотведение, теплоснабжение);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732943" y="3981815"/>
        <a:ext cx="10133357" cy="73934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921721-A0EC-4A73-B6E3-C9468F37A095}">
      <dsp:nvSpPr>
        <dsp:cNvPr id="0" name=""/>
        <dsp:cNvSpPr/>
      </dsp:nvSpPr>
      <dsp:spPr>
        <a:xfrm rot="5400000">
          <a:off x="-155948" y="158840"/>
          <a:ext cx="1039653" cy="72775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rtlCol="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1</a:t>
          </a:r>
          <a:endParaRPr lang="ru-RU" sz="1300" b="1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" y="366771"/>
        <a:ext cx="727757" cy="311896"/>
      </dsp:txXfrm>
    </dsp:sp>
    <dsp:sp modelId="{0E5854BD-EF32-4A17-BA57-F41FEA634C0E}">
      <dsp:nvSpPr>
        <dsp:cNvPr id="0" name=""/>
        <dsp:cNvSpPr/>
      </dsp:nvSpPr>
      <dsp:spPr>
        <a:xfrm rot="5400000">
          <a:off x="5414404" y="-4751382"/>
          <a:ext cx="675774" cy="101785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оплата коммунальных услуг и услуг электроснабжения;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приобретение сырья, расходных материалов, необходимых для производства продукции и оказания услуг;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663022" y="32989"/>
        <a:ext cx="10145551" cy="609796"/>
      </dsp:txXfrm>
    </dsp:sp>
    <dsp:sp modelId="{F173046B-8638-4667-B5B8-1EE4AF219C9D}">
      <dsp:nvSpPr>
        <dsp:cNvPr id="0" name=""/>
        <dsp:cNvSpPr/>
      </dsp:nvSpPr>
      <dsp:spPr>
        <a:xfrm rot="5400000">
          <a:off x="-155948" y="1088483"/>
          <a:ext cx="1039653" cy="72775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rtlCol="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2</a:t>
          </a:r>
          <a:endParaRPr lang="ru-RU" sz="1300" b="1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" y="1296414"/>
        <a:ext cx="727757" cy="311896"/>
      </dsp:txXfrm>
    </dsp:sp>
    <dsp:sp modelId="{E21FF9E5-192E-4054-8AA9-15E7DAA3929E}">
      <dsp:nvSpPr>
        <dsp:cNvPr id="0" name=""/>
        <dsp:cNvSpPr/>
      </dsp:nvSpPr>
      <dsp:spPr>
        <a:xfrm rot="5400000">
          <a:off x="5383970" y="-3794140"/>
          <a:ext cx="675774" cy="101785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оформление результатов интеллектуальной деятельности;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приобретение программного обеспечения и неисключительных прав на программное обеспечение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632588" y="990231"/>
        <a:ext cx="10145551" cy="609796"/>
      </dsp:txXfrm>
    </dsp:sp>
    <dsp:sp modelId="{28958D69-0236-4117-A015-38CC5107D510}">
      <dsp:nvSpPr>
        <dsp:cNvPr id="0" name=""/>
        <dsp:cNvSpPr/>
      </dsp:nvSpPr>
      <dsp:spPr>
        <a:xfrm rot="5400000">
          <a:off x="-155948" y="2018127"/>
          <a:ext cx="1039653" cy="72775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rtlCol="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3</a:t>
          </a:r>
          <a:endParaRPr lang="ru-RU" sz="1300" b="1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" y="2226058"/>
        <a:ext cx="727757" cy="311896"/>
      </dsp:txXfrm>
    </dsp:sp>
    <dsp:sp modelId="{11F9F58F-A74A-41A9-B278-70548A83B1A6}">
      <dsp:nvSpPr>
        <dsp:cNvPr id="0" name=""/>
        <dsp:cNvSpPr/>
      </dsp:nvSpPr>
      <dsp:spPr>
        <a:xfrm rot="5400000">
          <a:off x="5479140" y="-2889203"/>
          <a:ext cx="675774" cy="101785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приобретение основных средств (за исключением приобретения зданий, сооружений, земельных участков, автомобилей);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оплата услуг связи, в том числе информационно-телекоммуникационной сети "Интернет»;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727758" y="1895168"/>
        <a:ext cx="10145551" cy="609796"/>
      </dsp:txXfrm>
    </dsp:sp>
    <dsp:sp modelId="{E4E3BAEA-7CBA-4FA9-B812-50DC5BCD8D34}">
      <dsp:nvSpPr>
        <dsp:cNvPr id="0" name=""/>
        <dsp:cNvSpPr/>
      </dsp:nvSpPr>
      <dsp:spPr>
        <a:xfrm rot="5400000">
          <a:off x="-155948" y="2947770"/>
          <a:ext cx="1039653" cy="72775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rtlCol="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4</a:t>
          </a:r>
          <a:endParaRPr lang="ru-RU" sz="1300" b="1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" y="3155701"/>
        <a:ext cx="727757" cy="311896"/>
      </dsp:txXfrm>
    </dsp:sp>
    <dsp:sp modelId="{F29D90C7-7C3B-4D16-960A-6536725BE50C}">
      <dsp:nvSpPr>
        <dsp:cNvPr id="0" name=""/>
        <dsp:cNvSpPr/>
      </dsp:nvSpPr>
      <dsp:spPr>
        <a:xfrm rot="5400000">
          <a:off x="5479140" y="-1959560"/>
          <a:ext cx="675774" cy="101785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переоборудование транспортных средств для перевозки маломобильных групп населения, в том числе инвалидов; 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реализация мероприятий по профилактике новой </a:t>
          </a:r>
          <a:r>
            <a:rPr lang="ru-RU" sz="1600" b="1" kern="1200" dirty="0" err="1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коронавирусной</a:t>
          </a: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 инфекции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727758" y="2824811"/>
        <a:ext cx="10145551" cy="609796"/>
      </dsp:txXfrm>
    </dsp:sp>
    <dsp:sp modelId="{932007A1-3D4E-4836-A54C-4DE44296056C}">
      <dsp:nvSpPr>
        <dsp:cNvPr id="0" name=""/>
        <dsp:cNvSpPr/>
      </dsp:nvSpPr>
      <dsp:spPr>
        <a:xfrm rot="5400000">
          <a:off x="-155948" y="4175852"/>
          <a:ext cx="1039653" cy="72775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rtlCol="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5</a:t>
          </a:r>
          <a:endParaRPr lang="ru-RU" sz="1300" b="1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" y="4383783"/>
        <a:ext cx="727757" cy="311896"/>
      </dsp:txXfrm>
    </dsp:sp>
    <dsp:sp modelId="{97A7A199-574B-4E96-92DC-AA66E725A7C8}">
      <dsp:nvSpPr>
        <dsp:cNvPr id="0" name=""/>
        <dsp:cNvSpPr/>
      </dsp:nvSpPr>
      <dsp:spPr>
        <a:xfrm rot="5400000">
          <a:off x="5180701" y="-731477"/>
          <a:ext cx="1272652" cy="101785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оплата услуг по созданию, технической поддержке, наполнению, развитию и продвижению в средствах массовой информации и информационно-телекоммуникационной сети «Интернет» (услуги хостинга, расходы на регистрацию доменных имен в информационно-телекоммуникационной сети «Интернет» и продление регистрации, расходы на поисковую оптимизацию, услуги и (или) работы по модернизации и (или) продвижению сайта и аккаунтов в социальных сетях)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727757" y="3783593"/>
        <a:ext cx="10116414" cy="1148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BD5BFF2-36B0-40CE-983F-64CA5BF905E6}" type="datetime1">
              <a:rPr lang="ru-RU" smtClean="0"/>
              <a:t>27.07.2023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4A4F617-7A30-41D4-AB86-5D833C98E18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B74801A-CACC-46E2-B8AA-437C9E8A750C}" type="datetime1">
              <a:rPr lang="ru-RU" smtClean="0"/>
              <a:t>27.07.2023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 smtClean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B9A179D-2D27-49E2-B022-8EDDA2EFE68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 sz="1200" i="1" dirty="0" smtClean="0">
                <a:latin typeface="Arial" pitchFamily="34" charset="0"/>
                <a:cs typeface="Arial" pitchFamily="34" charset="0"/>
              </a:rPr>
              <a:t>Чтобы изменить изображение на этом слайде, выберите рисунок и удалите его. Затем нажмите значок «Рисунки» в заполнителе, чтобы вставить изображение.</a:t>
            </a:r>
          </a:p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1B9A179D-2D27-49E2-B022-8EDDA2EFE682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24225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71647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81219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46716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1212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73138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02005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88002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36181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82800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8344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25954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29617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05300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01471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ru-RU" smtClean="0"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00347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314804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68225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33614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7454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993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1917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237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25316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22673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97089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9486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 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ru-RU" sz="1800" dirty="0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ru-RU" sz="1800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rtlCol="0"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 rtlCol="0"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0575E8-20DE-4252-9577-F47C50C1B37A}" type="datetime1">
              <a:rPr lang="ru-RU" smtClean="0"/>
              <a:t>27.07.2023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Два рисунка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1298448" y="1828801"/>
            <a:ext cx="4572000" cy="3428999"/>
          </a:xfrm>
        </p:spPr>
        <p:txBody>
          <a:bodyPr tIns="27432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invGray">
          <a:xfrm>
            <a:off x="1371273" y="5333098"/>
            <a:ext cx="4420252" cy="839102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8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13" name="Текст 3"/>
          <p:cNvSpPr>
            <a:spLocks noGrp="1"/>
          </p:cNvSpPr>
          <p:nvPr>
            <p:ph type="body" sz="half" idx="14"/>
          </p:nvPr>
        </p:nvSpPr>
        <p:spPr bwMode="invGray">
          <a:xfrm>
            <a:off x="6412954" y="5333098"/>
            <a:ext cx="4420252" cy="839102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BB2D27-AFF1-4B8F-B8A4-E700F781D02D}" type="datetime1">
              <a:rPr lang="ru-RU" smtClean="0"/>
              <a:t>27.07.2023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80CA05-2CA9-48C2-A2A2-F70EC9B7976F}" type="datetime1">
              <a:rPr lang="ru-RU" smtClean="0"/>
              <a:t>27.07.2023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A58D3D-3011-410D-B5E8-9AA1758E7836}" type="datetime1">
              <a:rPr lang="ru-RU" smtClean="0"/>
              <a:t>27.07.2023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41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DCF8B90-C5EE-4840-9D92-1C12066C774B}" type="datetime1">
              <a:rPr lang="ru-RU" smtClean="0"/>
              <a:t>27.07.2023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sz="1800" dirty="0"/>
          </a:p>
        </p:txBody>
      </p:sp>
      <p:sp>
        <p:nvSpPr>
          <p:cNvPr id="11" name="Полилиния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ru-RU" sz="1800" dirty="0"/>
          </a:p>
        </p:txBody>
      </p:sp>
      <p:sp>
        <p:nvSpPr>
          <p:cNvPr id="12" name="Полилиния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rtlCol="0"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5" name="Рисунок 14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 rtlCol="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 rtlCol="0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sz="1800" dirty="0"/>
          </a:p>
        </p:txBody>
      </p:sp>
      <p:sp>
        <p:nvSpPr>
          <p:cNvPr id="8" name="Полилиния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ru-RU" sz="1800" dirty="0"/>
          </a:p>
        </p:txBody>
      </p:sp>
      <p:sp>
        <p:nvSpPr>
          <p:cNvPr id="9" name="Полилиния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ru-RU" sz="1800" dirty="0"/>
          </a:p>
        </p:txBody>
      </p:sp>
      <p:sp>
        <p:nvSpPr>
          <p:cNvPr id="10" name="Полилиния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rtlCol="0"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 rtlCol="0"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95400" y="1828800"/>
            <a:ext cx="4572000" cy="4343400"/>
          </a:xfrm>
        </p:spPr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B65557-1451-43E1-9AE5-4BF1475D4D1F}" type="datetime1">
              <a:rPr lang="ru-RU" smtClean="0"/>
              <a:t>27.07.2023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50392"/>
          </a:xfrm>
        </p:spPr>
        <p:txBody>
          <a:bodyPr rtlCol="0"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rtlCol="0"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E58E16-40AA-41E4-A4FF-9BEA6A78A973}" type="datetime1">
              <a:rPr lang="ru-RU" smtClean="0"/>
              <a:t>27.07.2023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5D3081-5B82-4D9C-864E-0FF48C8922DF}" type="datetime1">
              <a:rPr lang="ru-RU" smtClean="0"/>
              <a:t>27.07.2023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4F1F8F-3FA7-4DE2-BFC3-204A60A31AF6}" type="datetime1">
              <a:rPr lang="ru-RU" smtClean="0"/>
              <a:t>27.07.2023</a:t>
            </a:fld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44496B-DA29-42D1-8823-4C2E233F6E2C}" type="datetime1">
              <a:rPr lang="ru-RU" smtClean="0"/>
              <a:t>27.07.2023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dirty="0" smtClean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29BD460F-BF29-45B1-9B3A-A20D54FADEC1}" type="datetime1">
              <a:rPr lang="ru-RU" smtClean="0"/>
              <a:t>27.07.2023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s://&#1084;&#1080;&#1085;&#1101;&#1082;&#1086;04.&#1088;&#1092;/" TargetMode="External"/><Relationship Id="rId7" Type="http://schemas.openxmlformats.org/officeDocument/2006/relationships/hyperlink" Target="mailto:fond-ra@yandex.ru" TargetMode="External"/><Relationship Id="rId2" Type="http://schemas.openxmlformats.org/officeDocument/2006/relationships/hyperlink" Target="mailto:okr@mineco04.ru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&#1084;&#1086;&#1081;&#1073;&#1080;&#1079;&#1085;&#1077;&#1089;04.&#1088;&#1092;/" TargetMode="External"/><Relationship Id="rId5" Type="http://schemas.openxmlformats.org/officeDocument/2006/relationships/hyperlink" Target="mailto:Binkra@yandex.ru" TargetMode="External"/><Relationship Id="rId10" Type="http://schemas.openxmlformats.org/officeDocument/2006/relationships/image" Target="../media/image9.png"/><Relationship Id="rId4" Type="http://schemas.openxmlformats.org/officeDocument/2006/relationships/hyperlink" Target="https://t.me/tupikinvv" TargetMode="External"/><Relationship Id="rId9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mailto:fond-04@yandex.ru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1613" y="2407282"/>
            <a:ext cx="5120640" cy="2043435"/>
          </a:xfrm>
        </p:spPr>
        <p:txBody>
          <a:bodyPr rtlCol="0"/>
          <a:lstStyle/>
          <a:p>
            <a:pPr algn="ctr" rtl="0"/>
            <a:r>
              <a:rPr lang="ru-RU" dirty="0" smtClean="0">
                <a:solidFill>
                  <a:schemeClr val="tx2"/>
                </a:solidFill>
              </a:rPr>
              <a:t>Государственная поддержка </a:t>
            </a:r>
            <a:r>
              <a:rPr lang="ru-RU" dirty="0" smtClean="0">
                <a:solidFill>
                  <a:schemeClr val="tx2"/>
                </a:solidFill>
              </a:rPr>
              <a:t>бизнеса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5" name="Рисунок 4" descr="Улица города с размытием от движения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" b="14"/>
          <a:stretch>
            <a:fillRect/>
          </a:stretch>
        </p:blipFill>
        <p:spPr/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9675" y="5165027"/>
            <a:ext cx="5120640" cy="1158136"/>
          </a:xfrm>
        </p:spPr>
        <p:txBody>
          <a:bodyPr rtlCol="0"/>
          <a:lstStyle/>
          <a:p>
            <a:pPr rtl="0"/>
            <a:endParaRPr lang="ru-RU" dirty="0" smtClean="0">
              <a:solidFill>
                <a:schemeClr val="tx2"/>
              </a:solidFill>
            </a:endParaRPr>
          </a:p>
          <a:p>
            <a:pPr rtl="0"/>
            <a:r>
              <a:rPr lang="ru-RU" dirty="0" smtClean="0">
                <a:solidFill>
                  <a:schemeClr val="tx2"/>
                </a:solidFill>
              </a:rPr>
              <a:t>Минэкономразвития РА 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264" y="139903"/>
            <a:ext cx="2933700" cy="2087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900806"/>
          </a:xfrm>
        </p:spPr>
        <p:txBody>
          <a:bodyPr rtlCol="0"/>
          <a:lstStyle/>
          <a:p>
            <a:pPr algn="ctr" rtl="0"/>
            <a:r>
              <a:rPr lang="ru-RU" b="1" dirty="0" smtClean="0"/>
              <a:t>ПЕРЕЧЕНЬ ДОКУМЕНТОВ</a:t>
            </a:r>
            <a:endParaRPr lang="ru-RU" b="1" dirty="0"/>
          </a:p>
        </p:txBody>
      </p:sp>
      <p:graphicFrame>
        <p:nvGraphicFramePr>
          <p:cNvPr id="6" name="Объект 5" descr="Простая схема с шевронами, показывающая 4 этапа, расположенные слева направо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036634"/>
              </p:ext>
            </p:extLst>
          </p:nvPr>
        </p:nvGraphicFramePr>
        <p:xfrm>
          <a:off x="689957" y="1612669"/>
          <a:ext cx="10906298" cy="5062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8999" y="144656"/>
            <a:ext cx="2115495" cy="112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5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5898" y="207473"/>
            <a:ext cx="9601200" cy="1086489"/>
          </a:xfrm>
        </p:spPr>
        <p:txBody>
          <a:bodyPr rtlCol="0"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prstClr val="white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lang="ru-RU" sz="2800" dirty="0" smtClean="0">
                <a:solidFill>
                  <a:prstClr val="white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2800" dirty="0">
                <a:solidFill>
                  <a:prstClr val="white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lang="ru-RU" sz="2800" dirty="0">
                <a:solidFill>
                  <a:prstClr val="white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2400" b="1" dirty="0" smtClean="0">
                <a:solidFill>
                  <a:prstClr val="white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ВОЗМЕЩЕНИЕ </a:t>
            </a:r>
            <a:r>
              <a:rPr lang="ru-RU" sz="2400" b="1" dirty="0">
                <a:solidFill>
                  <a:prstClr val="white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ЧАСТИ ЗАТРАТ </a:t>
            </a:r>
            <a:r>
              <a:rPr lang="ru-RU" sz="2400" b="1" dirty="0">
                <a:latin typeface="Arial" panose="020B0604020202020204" pitchFamily="34" charset="0"/>
              </a:rPr>
              <a:t>СВЯЗАННЫХ С РЕАЛИЗАЦИЕЙ </a:t>
            </a:r>
            <a:br>
              <a:rPr lang="ru-RU" sz="2400" b="1" dirty="0">
                <a:latin typeface="Arial" panose="020B0604020202020204" pitchFamily="34" charset="0"/>
              </a:rPr>
            </a:br>
            <a:r>
              <a:rPr lang="ru-RU" sz="2400" b="1" dirty="0">
                <a:latin typeface="Arial" panose="020B0604020202020204" pitchFamily="34" charset="0"/>
              </a:rPr>
              <a:t>МЕРОПРИЯТИЙ ПО ЭНЕРГОСБЕРЕЖЕНИЮ </a:t>
            </a:r>
            <a:br>
              <a:rPr lang="ru-RU" sz="2400" b="1" dirty="0">
                <a:latin typeface="Arial" panose="020B0604020202020204" pitchFamily="34" charset="0"/>
              </a:rPr>
            </a:br>
            <a:endParaRPr lang="ru-RU" sz="24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64234" y="1704109"/>
            <a:ext cx="10524697" cy="2082887"/>
          </a:xfrm>
        </p:spPr>
        <p:txBody>
          <a:bodyPr rtlCol="0">
            <a:normAutofit/>
          </a:bodyPr>
          <a:lstStyle/>
          <a:p>
            <a:pPr marL="0" lvl="0" indent="342900" algn="just">
              <a:spcBef>
                <a:spcPts val="1200"/>
              </a:spcBef>
              <a:buNone/>
            </a:pP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342900" algn="just">
              <a:spcBef>
                <a:spcPts val="1200"/>
              </a:spcBef>
              <a:buNone/>
            </a:pPr>
            <a:r>
              <a:rPr lang="ru-RU" sz="20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Требования к участникам, к</a:t>
            </a:r>
            <a:r>
              <a:rPr lang="ru-RU" sz="2000" b="1" dirty="0" smtClean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онкурсная процедура, обязательства получателя субсидии </a:t>
            </a:r>
            <a:r>
              <a:rPr lang="ru-RU" sz="20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аналогичные</a:t>
            </a:r>
            <a:r>
              <a:rPr lang="ru-RU" sz="20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, что и для получателей субсидии по договорам «лизинга оборудования»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" y="168655"/>
            <a:ext cx="2112322" cy="1125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865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8230" y="203506"/>
            <a:ext cx="9601200" cy="900806"/>
          </a:xfrm>
        </p:spPr>
        <p:txBody>
          <a:bodyPr rtlCol="0">
            <a:no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ВОЗМЕЩЕНИЕ ЧАСТИ ЗАТРАТ, СВЯЗАННЫХ</a:t>
            </a:r>
            <a:r>
              <a:rPr lang="ru-RU" sz="200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ПРИОБРЕТЕНИЕМ ОБОРУДОВАНИЯ В ЦЕЛЯХ МОДЕРНИЗАЦИИ</a:t>
            </a:r>
            <a:r>
              <a:rPr lang="ru-RU" sz="200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ПРОИЗВОДСТВА ТОВАРОВ (РАБОТ, УСЛУГ)</a:t>
            </a:r>
            <a:endParaRPr lang="ru-RU" sz="2000" dirty="0"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668219" y="1704109"/>
            <a:ext cx="5080957" cy="4746567"/>
          </a:xfrm>
        </p:spPr>
        <p:txBody>
          <a:bodyPr rtlCol="0">
            <a:normAutofit lnSpcReduction="10000"/>
          </a:bodyPr>
          <a:lstStyle/>
          <a:p>
            <a:pPr marL="0" lvl="0" indent="342900" algn="just">
              <a:spcBef>
                <a:spcPts val="1200"/>
              </a:spcBef>
              <a:buNone/>
            </a:pPr>
            <a:r>
              <a:rPr lang="ru-RU" sz="32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Основные </a:t>
            </a:r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понятия:</a:t>
            </a:r>
          </a:p>
          <a:p>
            <a:pPr indent="342900" algn="just">
              <a:spcBef>
                <a:spcPts val="1200"/>
              </a:spcBef>
              <a:spcAft>
                <a:spcPts val="0"/>
              </a:spcAft>
            </a:pPr>
            <a:r>
              <a:rPr lang="ru-RU" sz="20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модернизация производства товаров (работ, услуг) - </a:t>
            </a:r>
            <a:r>
              <a:rPr lang="ru-RU" sz="20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комплексное (замена устаревших агрегатов), частичное (замена сектора) или же полное обновление систем или оснащения на предприятии;</a:t>
            </a:r>
            <a:endParaRPr lang="ru-RU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оборудование - </a:t>
            </a:r>
            <a:r>
              <a:rPr lang="ru-RU" sz="20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устройства, механизмы, транспортные средства (за исключением зданий, а также легковых автомобилей и воздушных судов), станки, приборы, аппараты, агрегаты, установки, </a:t>
            </a:r>
            <a:r>
              <a:rPr lang="ru-RU" sz="2000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машины. Классификация </a:t>
            </a:r>
            <a:r>
              <a:rPr lang="ru-RU" sz="20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основных </a:t>
            </a:r>
            <a:r>
              <a:rPr lang="ru-RU" sz="2000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средств утверждена </a:t>
            </a:r>
            <a:r>
              <a:rPr lang="ru-RU" sz="20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постановлением Правительства Российской Федерации от 1 января 2002 года N </a:t>
            </a:r>
            <a:r>
              <a:rPr lang="ru-RU" sz="2000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1. </a:t>
            </a:r>
            <a:endParaRPr lang="ru-RU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73825" y="1604513"/>
            <a:ext cx="6073624" cy="5055078"/>
          </a:xfrm>
        </p:spPr>
        <p:txBody>
          <a:bodyPr rtlCol="0">
            <a:noAutofit/>
          </a:bodyPr>
          <a:lstStyle/>
          <a:p>
            <a:pPr indent="450215" algn="just">
              <a:spcAft>
                <a:spcPts val="0"/>
              </a:spcAft>
            </a:pPr>
            <a:endParaRPr lang="en-US" sz="1400" b="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endParaRPr lang="ru-RU" sz="1400" b="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endParaRPr lang="ru-RU" sz="1400" b="1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8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Получатели:</a:t>
            </a:r>
          </a:p>
          <a:p>
            <a:pPr indent="450215" algn="just">
              <a:spcAft>
                <a:spcPts val="0"/>
              </a:spcAft>
            </a:pPr>
            <a:r>
              <a:rPr lang="ru-RU" sz="18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субъекты </a:t>
            </a:r>
            <a:r>
              <a:rPr lang="ru-RU" sz="18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МСП</a:t>
            </a:r>
            <a:r>
              <a:rPr lang="ru-RU" sz="1800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; </a:t>
            </a:r>
          </a:p>
          <a:p>
            <a:pPr indent="450215" algn="just">
              <a:spcAft>
                <a:spcPts val="0"/>
              </a:spcAft>
            </a:pPr>
            <a:r>
              <a:rPr lang="ru-RU" sz="1800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физические </a:t>
            </a:r>
            <a:r>
              <a:rPr lang="ru-RU" sz="18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лица, применяющие специальный налоговый режим </a:t>
            </a:r>
            <a:r>
              <a:rPr lang="ru-RU" sz="1800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«Налог </a:t>
            </a:r>
            <a:r>
              <a:rPr lang="ru-RU" sz="18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на профессиональный </a:t>
            </a:r>
            <a:r>
              <a:rPr lang="ru-RU" sz="1800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доход».</a:t>
            </a:r>
            <a:endParaRPr lang="ru-RU" sz="1800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sz="14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коды ОКВЭД  </a:t>
            </a:r>
            <a:r>
              <a:rPr lang="ru-RU" sz="14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7 видов</a:t>
            </a:r>
          </a:p>
          <a:p>
            <a:pPr indent="450215" algn="just">
              <a:spcAft>
                <a:spcPts val="0"/>
              </a:spcAft>
            </a:pPr>
            <a:r>
              <a:rPr lang="ru-RU" sz="1400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45.2 Техническое </a:t>
            </a:r>
            <a:r>
              <a:rPr lang="ru-RU" sz="14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обслуживание и ремонт автотранспортных </a:t>
            </a:r>
            <a:r>
              <a:rPr lang="ru-RU" sz="1400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средств; </a:t>
            </a:r>
            <a:endParaRPr lang="ru-RU" sz="1400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55.10 Деятельность гостиниц и прочих мест для временного </a:t>
            </a:r>
            <a:r>
              <a:rPr lang="ru-RU" sz="1400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проживания; </a:t>
            </a:r>
            <a:endParaRPr lang="ru-RU" sz="1400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56 </a:t>
            </a:r>
            <a:r>
              <a:rPr lang="ru-RU" sz="14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Деятельность по предоставлению продуктов питания и напитков</a:t>
            </a:r>
            <a:r>
              <a:rPr lang="ru-RU" sz="14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 </a:t>
            </a:r>
          </a:p>
          <a:p>
            <a:pPr indent="450215" algn="just">
              <a:spcAft>
                <a:spcPts val="0"/>
              </a:spcAft>
            </a:pPr>
            <a:r>
              <a:rPr lang="ru-RU" sz="14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71 </a:t>
            </a:r>
            <a:r>
              <a:rPr lang="ru-RU" sz="14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Деятельность в области архитектуры и инженерно-технического проектирования; </a:t>
            </a:r>
            <a:endParaRPr lang="ru-RU" sz="1400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75, </a:t>
            </a:r>
            <a:r>
              <a:rPr lang="ru-RU" sz="14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Деятельность ветеринарная</a:t>
            </a:r>
            <a:r>
              <a:rPr lang="ru-RU" sz="14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 </a:t>
            </a:r>
          </a:p>
          <a:p>
            <a:pPr indent="450215" algn="just">
              <a:spcAft>
                <a:spcPts val="0"/>
              </a:spcAft>
            </a:pPr>
            <a:r>
              <a:rPr lang="ru-RU" sz="14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95 </a:t>
            </a:r>
            <a:r>
              <a:rPr lang="ru-RU" sz="14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Ремонт компьютеров, предметов личного потребления и хозяйственно-бытового назначения</a:t>
            </a:r>
            <a:r>
              <a:rPr lang="ru-RU" sz="14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 </a:t>
            </a:r>
          </a:p>
          <a:p>
            <a:pPr indent="450215" algn="just">
              <a:spcAft>
                <a:spcPts val="0"/>
              </a:spcAft>
            </a:pPr>
            <a:r>
              <a:rPr lang="ru-RU" sz="14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96. </a:t>
            </a:r>
            <a:r>
              <a:rPr lang="ru-RU" sz="14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Деятельность по предоставлению прочих персональных услуг</a:t>
            </a:r>
            <a:r>
              <a:rPr lang="ru-RU" sz="14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 </a:t>
            </a:r>
          </a:p>
          <a:p>
            <a:pPr indent="450215" algn="just">
              <a:spcAft>
                <a:spcPts val="0"/>
              </a:spcAft>
            </a:pPr>
            <a:endParaRPr lang="ru-RU" sz="1400" b="1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endParaRPr lang="ru-RU" sz="1400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  <a:p>
            <a:pPr rtl="0"/>
            <a:endParaRPr lang="ru-RU" sz="1400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735" y="144656"/>
            <a:ext cx="2115495" cy="124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903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4305" y="182879"/>
            <a:ext cx="9601200" cy="840421"/>
          </a:xfrm>
        </p:spPr>
        <p:txBody>
          <a:bodyPr rtlCol="0"/>
          <a:lstStyle/>
          <a:p>
            <a:pPr algn="ctr" rtl="0"/>
            <a:r>
              <a:rPr lang="ru-RU" b="1" dirty="0" smtClean="0"/>
              <a:t>ТРЕБОВАНИЯ К УЧАСТНИКАМ ОТБОРА</a:t>
            </a:r>
            <a:endParaRPr lang="ru-RU" b="1" dirty="0"/>
          </a:p>
        </p:txBody>
      </p:sp>
      <p:graphicFrame>
        <p:nvGraphicFramePr>
          <p:cNvPr id="6" name="Объект 5" descr="Простая схема с шевронами, показывающая 4 этапа, расположенные слева направо"/>
          <p:cNvGraphicFramePr>
            <a:graphicFrameLocks noGrp="1"/>
          </p:cNvGraphicFramePr>
          <p:nvPr>
            <p:ph idx="1"/>
            <p:extLst/>
          </p:nvPr>
        </p:nvGraphicFramePr>
        <p:xfrm>
          <a:off x="689957" y="1612669"/>
          <a:ext cx="10906298" cy="5062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9603" y="112143"/>
            <a:ext cx="2115495" cy="1205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232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5055" y="142991"/>
            <a:ext cx="9601200" cy="900806"/>
          </a:xfrm>
        </p:spPr>
        <p:txBody>
          <a:bodyPr rtlCol="0"/>
          <a:lstStyle/>
          <a:p>
            <a:pPr algn="ctr" rtl="0"/>
            <a:r>
              <a:rPr lang="ru-RU" b="1" dirty="0" smtClean="0"/>
              <a:t>ПЕРЕЧЕНЬ ДОКУМЕНТОВ (модернизация)</a:t>
            </a:r>
            <a:endParaRPr lang="ru-RU" b="1" dirty="0"/>
          </a:p>
        </p:txBody>
      </p:sp>
      <p:graphicFrame>
        <p:nvGraphicFramePr>
          <p:cNvPr id="6" name="Объект 5" descr="Простая схема с шевронами, показывающая 4 этапа, расположенные слева направо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8067032"/>
              </p:ext>
            </p:extLst>
          </p:nvPr>
        </p:nvGraphicFramePr>
        <p:xfrm>
          <a:off x="689957" y="1612669"/>
          <a:ext cx="10906298" cy="5062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3339" y="142991"/>
            <a:ext cx="2115495" cy="112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20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771409"/>
          </a:xfrm>
        </p:spPr>
        <p:txBody>
          <a:bodyPr rtlCol="0"/>
          <a:lstStyle/>
          <a:p>
            <a:pPr algn="ctr" rtl="0"/>
            <a:r>
              <a:rPr lang="ru-RU" b="1" dirty="0" smtClean="0"/>
              <a:t>Конкурсная процедура </a:t>
            </a:r>
            <a:endParaRPr lang="ru-RU" b="1" dirty="0"/>
          </a:p>
        </p:txBody>
      </p:sp>
      <p:graphicFrame>
        <p:nvGraphicFramePr>
          <p:cNvPr id="6" name="Объект 5" descr="Простая схема с шевронами, показывающая 4 этапа, расположенные слева направо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7129911"/>
              </p:ext>
            </p:extLst>
          </p:nvPr>
        </p:nvGraphicFramePr>
        <p:xfrm>
          <a:off x="642851" y="1621765"/>
          <a:ext cx="10906298" cy="52362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5482" y="79957"/>
            <a:ext cx="2115495" cy="123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943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8091" y="542386"/>
            <a:ext cx="8046720" cy="1234655"/>
          </a:xfrm>
        </p:spPr>
        <p:txBody>
          <a:bodyPr rtlCol="0">
            <a:normAutofit/>
          </a:bodyPr>
          <a:lstStyle/>
          <a:p>
            <a:pPr indent="342900" algn="ctr">
              <a:spcBef>
                <a:spcPts val="1200"/>
              </a:spcBef>
              <a:spcAft>
                <a:spcPts val="0"/>
              </a:spcAft>
            </a:pPr>
            <a:r>
              <a:rPr lang="ru-RU" sz="2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Субсидия предоставляется получателю на возмещение части понесенных </a:t>
            </a:r>
            <a:r>
              <a:rPr lang="ru-RU" sz="22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затрат:</a:t>
            </a:r>
            <a:r>
              <a:rPr lang="ru-RU" sz="2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lang="ru-RU" sz="2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20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 </a:t>
            </a:r>
            <a:endParaRPr lang="ru-RU" sz="2000" b="1" dirty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69187" y="1958196"/>
            <a:ext cx="8262670" cy="3976778"/>
          </a:xfrm>
        </p:spPr>
        <p:txBody>
          <a:bodyPr rtlCol="0">
            <a:normAutofit fontScale="25000" lnSpcReduction="20000"/>
          </a:bodyPr>
          <a:lstStyle/>
          <a:p>
            <a:pPr indent="342900" algn="just">
              <a:spcAft>
                <a:spcPts val="0"/>
              </a:spcAft>
            </a:pPr>
            <a:r>
              <a:rPr lang="ru-RU" sz="8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8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для резидентов промышленного (индустриального) парка, агропромышленного парка, технопарка, промышленного технопарка, промышленной площадки не более 90 процентов от произведенных затрат, но не более 1,0 млн рублей, </a:t>
            </a:r>
            <a:endParaRPr lang="ru-RU" sz="8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8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для хозяйствующих субъектов и физических лиц, применяющих специальный налоговый режим, осуществляющих деятельность на территории, непосредственно примыкающей к пунктам пропуска через государственную границу Российской Федерации, а также для получателей, занимающихся производством изделий народных художественных промыслов, не более 70 процентов от произведенных затрат, но не более 1,0 млн рублей, </a:t>
            </a:r>
            <a:endParaRPr lang="ru-RU" sz="8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8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в) для остальных получателей не более 50 процентов от произведенных затрат, но не более 1,0 млн рублей.</a:t>
            </a:r>
            <a:endParaRPr lang="ru-RU" sz="8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5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8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j-cs"/>
              </a:rPr>
              <a:t>.</a:t>
            </a:r>
            <a:r>
              <a:rPr lang="ru-RU" sz="20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j-cs"/>
              </a:rPr>
              <a:t/>
            </a:r>
            <a:br>
              <a:rPr lang="ru-RU" sz="20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j-cs"/>
              </a:rPr>
            </a:br>
            <a:endParaRPr lang="ru-RU" sz="2000" b="1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339" y="159099"/>
            <a:ext cx="2115495" cy="143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30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indent="342900" algn="ctr">
              <a:spcBef>
                <a:spcPts val="120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Получатель субсидии обязан обеспечить результативность показателей: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indent="342900" algn="just">
              <a:spcBef>
                <a:spcPts val="1200"/>
              </a:spcBef>
              <a:spcAft>
                <a:spcPts val="0"/>
              </a:spcAft>
            </a:pPr>
            <a:r>
              <a:rPr lang="ru-RU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создание</a:t>
            </a: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новых рабочих мест в </a:t>
            </a:r>
            <a:r>
              <a:rPr lang="ru-RU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ГОД</a:t>
            </a: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получения </a:t>
            </a: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субсидии и сохранение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вновь созданных рабочих мест в течение </a:t>
            </a:r>
            <a:r>
              <a:rPr lang="ru-RU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ДВУХ</a:t>
            </a: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лет с момента получения субсидии из </a:t>
            </a: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расчета</a:t>
            </a:r>
          </a:p>
          <a:p>
            <a:pPr indent="342900" algn="just">
              <a:spcBef>
                <a:spcPts val="120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 </a:t>
            </a:r>
            <a:r>
              <a:rPr lang="ru-RU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1 </a:t>
            </a:r>
            <a:r>
              <a:rPr lang="ru-RU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рабочее место на каждые </a:t>
            </a:r>
            <a:r>
              <a:rPr lang="ru-RU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750 тысяч </a:t>
            </a:r>
            <a:r>
              <a:rPr lang="ru-RU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рублей полученной субсидии;</a:t>
            </a:r>
          </a:p>
          <a:p>
            <a:endParaRPr lang="ru-RU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 indent="0" algn="just">
              <a:spcBef>
                <a:spcPts val="1200"/>
              </a:spcBef>
              <a:buNone/>
            </a:pPr>
            <a:r>
              <a:rPr lang="ru-RU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сохранение</a:t>
            </a: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среднесписочной численности работников (без внешних совместителей) в течение </a:t>
            </a:r>
            <a:r>
              <a:rPr lang="ru-RU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12 месяцев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 момента получения субсидии на уровне не ниже достигнутого на момент подачи </a:t>
            </a: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заявки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при размере полученной </a:t>
            </a: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субсидии</a:t>
            </a:r>
          </a:p>
          <a:p>
            <a:pPr lvl="0" indent="0" algn="just">
              <a:spcBef>
                <a:spcPts val="1200"/>
              </a:spcBef>
              <a:buNone/>
            </a:pP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ниже </a:t>
            </a:r>
            <a:r>
              <a:rPr lang="ru-RU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750 тысяч </a:t>
            </a:r>
            <a:r>
              <a:rPr lang="ru-RU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рублей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64" y="107666"/>
            <a:ext cx="2115495" cy="1246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7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5495" y="255133"/>
            <a:ext cx="9601200" cy="900806"/>
          </a:xfrm>
        </p:spPr>
        <p:txBody>
          <a:bodyPr rtlCol="0">
            <a:no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СУБСИДИИ СУБЬЕКТАМ СОЦИАЛЬНОГО ПРЕДПРИНИМАТЕЛЬСТВА (ГРАНТЫ)</a:t>
            </a:r>
            <a:endParaRPr lang="ru-RU" sz="2000" dirty="0"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728209" y="1704109"/>
            <a:ext cx="6460722" cy="4746567"/>
          </a:xfrm>
        </p:spPr>
        <p:txBody>
          <a:bodyPr rtlCol="0">
            <a:normAutofit fontScale="70000" lnSpcReduction="2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</a:rPr>
              <a:t>Гранты предоставляются субъектам малого и среднего предпринимательства при соблюдении следующих </a:t>
            </a:r>
            <a:r>
              <a:rPr lang="ru-RU" b="1" dirty="0" smtClean="0">
                <a:latin typeface="Times New Roman" panose="02020603050405020304" pitchFamily="18" charset="0"/>
              </a:rPr>
              <a:t>условий: </a:t>
            </a:r>
            <a:endParaRPr lang="ru-RU" b="1" dirty="0">
              <a:latin typeface="Times New Roman" panose="02020603050405020304" pitchFamily="18" charset="0"/>
            </a:endParaRPr>
          </a:p>
          <a:p>
            <a:pPr algn="just"/>
            <a:r>
              <a:rPr lang="ru-RU" b="1" dirty="0">
                <a:latin typeface="Times New Roman" panose="02020603050405020304" pitchFamily="18" charset="0"/>
              </a:rPr>
              <a:t>а) зарегистрированы и осуществляют деятельность территории Республики Алтай; 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</a:rPr>
              <a:t>б) субъект малого и среднего предпринимательства прошел обучение в рамках обучающей программы или акселерационной программы в течение года до момента получения гранта, проведение которой организовано центром поддержки предпринимательства, центром инновации социальной сферы центра "Мой бизнес" или </a:t>
            </a:r>
            <a:r>
              <a:rPr lang="ru-RU" b="1" dirty="0" smtClean="0">
                <a:latin typeface="Times New Roman" panose="02020603050405020304" pitchFamily="18" charset="0"/>
              </a:rPr>
              <a:t>АО "Федеральная </a:t>
            </a:r>
            <a:r>
              <a:rPr lang="ru-RU" b="1" dirty="0">
                <a:latin typeface="Times New Roman" panose="02020603050405020304" pitchFamily="18" charset="0"/>
              </a:rPr>
              <a:t>корпорация по развитию малого и среднего </a:t>
            </a:r>
            <a:r>
              <a:rPr lang="ru-RU" b="1" dirty="0" smtClean="0">
                <a:latin typeface="Times New Roman" panose="02020603050405020304" pitchFamily="18" charset="0"/>
              </a:rPr>
              <a:t>предпринимательства:  </a:t>
            </a:r>
            <a:endParaRPr lang="ru-RU" b="1" dirty="0">
              <a:latin typeface="Times New Roman" panose="02020603050405020304" pitchFamily="18" charset="0"/>
            </a:endParaRPr>
          </a:p>
          <a:p>
            <a:pPr algn="just"/>
            <a:r>
              <a:rPr lang="ru-RU" b="1" dirty="0">
                <a:latin typeface="Times New Roman" panose="02020603050405020304" pitchFamily="18" charset="0"/>
              </a:rPr>
              <a:t>по направлению осуществления деятельности в сфере социального предпринимательства для впервые признанного социального предприятия; 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</a:rPr>
              <a:t>по направлению осуществления предпринимательской деятельности для молодого </a:t>
            </a:r>
            <a:r>
              <a:rPr lang="ru-RU" b="1" dirty="0" smtClean="0">
                <a:latin typeface="Times New Roman" panose="02020603050405020304" pitchFamily="18" charset="0"/>
              </a:rPr>
              <a:t>предпринимателя. </a:t>
            </a:r>
            <a:endParaRPr lang="ru-RU" b="1" dirty="0">
              <a:latin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lvl="0" indent="342900" algn="just">
              <a:spcBef>
                <a:spcPts val="1200"/>
              </a:spcBef>
              <a:buNone/>
            </a:pPr>
            <a:endParaRPr lang="ru-RU" sz="3200" b="1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73825" y="1554479"/>
            <a:ext cx="3839095" cy="4646815"/>
          </a:xfrm>
        </p:spPr>
        <p:txBody>
          <a:bodyPr rtlCol="0">
            <a:normAutofit/>
          </a:bodyPr>
          <a:lstStyle/>
          <a:p>
            <a:pPr indent="450215" algn="just">
              <a:spcAft>
                <a:spcPts val="0"/>
              </a:spcAft>
            </a:pPr>
            <a:endParaRPr lang="en-US" sz="3200" b="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32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Получатели:</a:t>
            </a:r>
            <a:endParaRPr lang="en-US" sz="3200" b="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  <a:p>
            <a:pPr indent="342900" algn="just"/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а) </a:t>
            </a: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социальные предприятия,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сведения о </a:t>
            </a: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которых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внесены в </a:t>
            </a: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Единый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реестр субъектов </a:t>
            </a: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МСП в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период с 10 июля по </a:t>
            </a: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31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декабря текущего календарного года;</a:t>
            </a:r>
          </a:p>
          <a:p>
            <a:pPr indent="342900" algn="just"/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б) индивидуальный предприниматель в возрасте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до 25 лет включительно и на </a:t>
            </a: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дату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подачи документов для получения гранта </a:t>
            </a: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официально зарегистрирован.</a:t>
            </a:r>
            <a:endParaRPr lang="ru-RU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indent="450215" algn="just">
              <a:spcAft>
                <a:spcPts val="0"/>
              </a:spcAft>
            </a:pPr>
            <a:endParaRPr lang="ru-RU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  <a:p>
            <a:pPr rtl="0"/>
            <a:endParaRPr lang="ru-RU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9012"/>
            <a:ext cx="2115495" cy="1197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317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840421"/>
          </a:xfrm>
        </p:spPr>
        <p:txBody>
          <a:bodyPr rtlCol="0"/>
          <a:lstStyle/>
          <a:p>
            <a:pPr algn="ctr" rtl="0"/>
            <a:r>
              <a:rPr lang="ru-RU" b="1" dirty="0" smtClean="0"/>
              <a:t>ЦЕЛИ ГРАНТА</a:t>
            </a:r>
            <a:endParaRPr lang="ru-RU" b="1" dirty="0"/>
          </a:p>
        </p:txBody>
      </p:sp>
      <p:graphicFrame>
        <p:nvGraphicFramePr>
          <p:cNvPr id="6" name="Объект 5" descr="Простая схема с шевронами, показывающая 4 этапа, расположенные слева направо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0511361"/>
              </p:ext>
            </p:extLst>
          </p:nvPr>
        </p:nvGraphicFramePr>
        <p:xfrm>
          <a:off x="689957" y="1612669"/>
          <a:ext cx="10906298" cy="5062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2131" y="1"/>
            <a:ext cx="2115495" cy="136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85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5898" y="207474"/>
            <a:ext cx="9601200" cy="900806"/>
          </a:xfrm>
        </p:spPr>
        <p:txBody>
          <a:bodyPr rtlCol="0"/>
          <a:lstStyle/>
          <a:p>
            <a:pPr algn="ctr"/>
            <a:r>
              <a:rPr lang="ru-RU" sz="2800" dirty="0">
                <a:solidFill>
                  <a:prstClr val="white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ВОЗМЕЩЕНИЕ ЧАСТИ ЗАТРАТ ПРИ ПРИОБРЕТЕНИИ</a:t>
            </a:r>
            <a:br>
              <a:rPr lang="ru-RU" sz="2800" dirty="0">
                <a:solidFill>
                  <a:prstClr val="white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2800" dirty="0">
                <a:solidFill>
                  <a:prstClr val="white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ОБОРУДОВАНИЯ ПО ДОГОВОРАМ ЛИЗИНГА</a:t>
            </a:r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48377" y="1704109"/>
            <a:ext cx="5840554" cy="4746567"/>
          </a:xfrm>
        </p:spPr>
        <p:txBody>
          <a:bodyPr rtlCol="0">
            <a:normAutofit/>
          </a:bodyPr>
          <a:lstStyle/>
          <a:p>
            <a:pPr marL="0" lvl="0" indent="342900" algn="just">
              <a:spcBef>
                <a:spcPts val="1200"/>
              </a:spcBef>
              <a:buNone/>
            </a:pPr>
            <a:r>
              <a:rPr lang="ru-RU" sz="32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Основные </a:t>
            </a:r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понятия:</a:t>
            </a:r>
          </a:p>
          <a:p>
            <a:pPr marL="0" lvl="0" indent="342900" algn="just">
              <a:spcBef>
                <a:spcPts val="1200"/>
              </a:spcBef>
              <a:buNone/>
            </a:pPr>
            <a:r>
              <a:rPr lang="ru-RU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оборудование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 устройства, механизмы, транспортные средства, </a:t>
            </a: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станки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, приборы, аппараты, агрегаты, установки, машины, за исключением ведения оптовой и розничной торговой деятельности</a:t>
            </a: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;</a:t>
            </a:r>
          </a:p>
          <a:p>
            <a:pPr marL="0" lvl="0" indent="342900" algn="just">
              <a:spcBef>
                <a:spcPts val="1200"/>
              </a:spcBef>
              <a:buNone/>
            </a:pPr>
            <a:endParaRPr lang="ru-RU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lvl="0" indent="342900" algn="just">
              <a:spcBef>
                <a:spcPts val="1200"/>
              </a:spcBef>
              <a:buNone/>
            </a:pPr>
            <a:r>
              <a:rPr lang="ru-RU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модульные объекты -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быстровозводимые здания, строения, сооружения, собранные из отдельных модулей, с готовой внутренней и внешней </a:t>
            </a: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отделкой.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73825" y="1554479"/>
            <a:ext cx="4477737" cy="4646815"/>
          </a:xfrm>
          <a:noFill/>
        </p:spPr>
        <p:txBody>
          <a:bodyPr rtlCol="0">
            <a:normAutofit fontScale="92500" lnSpcReduction="10000"/>
          </a:bodyPr>
          <a:lstStyle/>
          <a:p>
            <a:pPr indent="450215" algn="just">
              <a:spcAft>
                <a:spcPts val="0"/>
              </a:spcAft>
            </a:pPr>
            <a:endParaRPr lang="en-US" sz="3200" b="1" dirty="0" smtClean="0"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b="1" dirty="0">
                <a:solidFill>
                  <a:schemeClr val="tx2"/>
                </a:solidFill>
              </a:rPr>
              <a:t>Получатели:</a:t>
            </a:r>
            <a:endParaRPr lang="en-US" b="1" dirty="0">
              <a:solidFill>
                <a:schemeClr val="tx2"/>
              </a:solidFill>
            </a:endParaRPr>
          </a:p>
          <a:p>
            <a:pPr indent="450215" algn="just">
              <a:spcAft>
                <a:spcPts val="0"/>
              </a:spcAft>
            </a:pPr>
            <a:r>
              <a:rPr lang="ru-RU" b="1" dirty="0">
                <a:solidFill>
                  <a:schemeClr val="tx2"/>
                </a:solidFill>
              </a:rPr>
              <a:t>субъекты МСП;</a:t>
            </a:r>
          </a:p>
          <a:p>
            <a:pPr indent="450215" algn="just">
              <a:spcAft>
                <a:spcPts val="0"/>
              </a:spcAft>
            </a:pPr>
            <a:r>
              <a:rPr lang="ru-RU" b="1" dirty="0">
                <a:solidFill>
                  <a:schemeClr val="tx2"/>
                </a:solidFill>
              </a:rPr>
              <a:t>физические лица, применяющие специальный налоговый режим «Налог на профессиональный доход».</a:t>
            </a:r>
            <a:endParaRPr lang="en-US" b="1" dirty="0">
              <a:solidFill>
                <a:schemeClr val="tx2"/>
              </a:solidFill>
            </a:endParaRPr>
          </a:p>
          <a:p>
            <a:pPr indent="342900" algn="just"/>
            <a:r>
              <a:rPr lang="ru-RU" b="1" dirty="0">
                <a:solidFill>
                  <a:schemeClr val="tx2"/>
                </a:solidFill>
              </a:rPr>
              <a:t>Договор лизинга оборудования должен быть заключен  не ранее     1 января 2019 года.</a:t>
            </a:r>
          </a:p>
          <a:p>
            <a:pPr indent="342900" algn="just"/>
            <a:r>
              <a:rPr lang="ru-RU" b="1" dirty="0">
                <a:solidFill>
                  <a:schemeClr val="tx2"/>
                </a:solidFill>
              </a:rPr>
              <a:t>Оборудование не может быть физически изношенное или морально устаревшее.</a:t>
            </a:r>
          </a:p>
          <a:p>
            <a:pPr indent="450215" algn="just">
              <a:spcAft>
                <a:spcPts val="0"/>
              </a:spcAft>
            </a:pPr>
            <a:r>
              <a:rPr lang="ru-RU" sz="2400" b="1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indent="450215" algn="just">
              <a:spcAft>
                <a:spcPts val="0"/>
              </a:spcAft>
            </a:pPr>
            <a:endParaRPr lang="ru-RU" b="1" dirty="0"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rtl="0"/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" y="168655"/>
            <a:ext cx="2112322" cy="1125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43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900806"/>
          </a:xfrm>
        </p:spPr>
        <p:txBody>
          <a:bodyPr rtlCol="0"/>
          <a:lstStyle/>
          <a:p>
            <a:pPr algn="ctr" rtl="0"/>
            <a:r>
              <a:rPr lang="ru-RU" b="1" dirty="0" smtClean="0"/>
              <a:t>ЦЕЛИ ГРАНТА</a:t>
            </a:r>
            <a:endParaRPr lang="ru-RU" b="1" dirty="0"/>
          </a:p>
        </p:txBody>
      </p:sp>
      <p:graphicFrame>
        <p:nvGraphicFramePr>
          <p:cNvPr id="6" name="Объект 5" descr="Простая схема с шевронами, показывающая 4 этапа, расположенные слева направо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5758643"/>
              </p:ext>
            </p:extLst>
          </p:nvPr>
        </p:nvGraphicFramePr>
        <p:xfrm>
          <a:off x="689957" y="1612669"/>
          <a:ext cx="10906298" cy="5062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6855" y="94891"/>
            <a:ext cx="2115495" cy="1285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68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771409"/>
          </a:xfrm>
        </p:spPr>
        <p:txBody>
          <a:bodyPr rtlCol="0"/>
          <a:lstStyle/>
          <a:p>
            <a:pPr algn="ctr" rtl="0"/>
            <a:r>
              <a:rPr lang="ru-RU" b="1" dirty="0" smtClean="0"/>
              <a:t>Конкурсная процедура </a:t>
            </a:r>
            <a:endParaRPr lang="ru-RU" b="1" dirty="0"/>
          </a:p>
        </p:txBody>
      </p:sp>
      <p:graphicFrame>
        <p:nvGraphicFramePr>
          <p:cNvPr id="6" name="Объект 5" descr="Простая схема с шевронами, показывающая 4 этапа, расположенные слева направо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4450420"/>
              </p:ext>
            </p:extLst>
          </p:nvPr>
        </p:nvGraphicFramePr>
        <p:xfrm>
          <a:off x="642851" y="1621765"/>
          <a:ext cx="10906298" cy="52362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0977" y="1"/>
            <a:ext cx="2115495" cy="1324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41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780036"/>
          </a:xfrm>
        </p:spPr>
        <p:txBody>
          <a:bodyPr rtlCol="0"/>
          <a:lstStyle/>
          <a:p>
            <a:pPr indent="342900" algn="ctr">
              <a:spcBef>
                <a:spcPts val="1200"/>
              </a:spcBef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ПЕРЕЧЕНЬ ДОКУМЕНТОВ: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 indent="342900" algn="just">
              <a:spcBef>
                <a:spcPts val="1200"/>
              </a:spcBef>
            </a:pP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а) бизнес-план проекта, содержащий план расходов с указанием перечня приобретаемого имущества, выполняемых работ, оказываемых услуг, </a:t>
            </a:r>
          </a:p>
          <a:p>
            <a:pPr lvl="0" indent="342900" algn="just">
              <a:spcBef>
                <a:spcPts val="1200"/>
              </a:spcBef>
            </a:pPr>
            <a:r>
              <a:rPr lang="ru-RU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б) документ, подтверждающий прохождение обучения в рамках обучающей программы; </a:t>
            </a:r>
          </a:p>
          <a:p>
            <a:endParaRPr lang="ru-RU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indent="342900" algn="just">
              <a:spcBef>
                <a:spcPts val="120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) для молодого предпринимателя - копию документа, удостоверяющего личность физического лица и дату его рождения.</a:t>
            </a:r>
          </a:p>
          <a:p>
            <a:endParaRPr lang="ru-RU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419" y="84271"/>
            <a:ext cx="2193559" cy="126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754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4418" y="287813"/>
            <a:ext cx="8547340" cy="805915"/>
          </a:xfrm>
        </p:spPr>
        <p:txBody>
          <a:bodyPr rtlCol="0"/>
          <a:lstStyle/>
          <a:p>
            <a:pPr rtl="0"/>
            <a:r>
              <a:rPr lang="ru-RU" dirty="0" smtClean="0"/>
              <a:t>КРИТЕРИИ ОЦЕНКИ БИЗНЕС - ПЛАНА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797599"/>
              </p:ext>
            </p:extLst>
          </p:nvPr>
        </p:nvGraphicFramePr>
        <p:xfrm>
          <a:off x="534839" y="1647648"/>
          <a:ext cx="10627744" cy="5063526"/>
        </p:xfrm>
        <a:graphic>
          <a:graphicData uri="http://schemas.openxmlformats.org/drawingml/2006/table">
            <a:tbl>
              <a:tblPr/>
              <a:tblGrid>
                <a:gridCol w="669448">
                  <a:extLst>
                    <a:ext uri="{9D8B030D-6E8A-4147-A177-3AD203B41FA5}">
                      <a16:colId xmlns:a16="http://schemas.microsoft.com/office/drawing/2014/main" val="2018558203"/>
                    </a:ext>
                  </a:extLst>
                </a:gridCol>
                <a:gridCol w="3827584">
                  <a:extLst>
                    <a:ext uri="{9D8B030D-6E8A-4147-A177-3AD203B41FA5}">
                      <a16:colId xmlns:a16="http://schemas.microsoft.com/office/drawing/2014/main" val="1589327386"/>
                    </a:ext>
                  </a:extLst>
                </a:gridCol>
                <a:gridCol w="1006620">
                  <a:extLst>
                    <a:ext uri="{9D8B030D-6E8A-4147-A177-3AD203B41FA5}">
                      <a16:colId xmlns:a16="http://schemas.microsoft.com/office/drawing/2014/main" val="1688113043"/>
                    </a:ext>
                  </a:extLst>
                </a:gridCol>
                <a:gridCol w="5124092">
                  <a:extLst>
                    <a:ext uri="{9D8B030D-6E8A-4147-A177-3AD203B41FA5}">
                      <a16:colId xmlns:a16="http://schemas.microsoft.com/office/drawing/2014/main" val="3941143255"/>
                    </a:ext>
                  </a:extLst>
                </a:gridCol>
              </a:tblGrid>
              <a:tr h="838753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27400" marR="27400" marT="45078" marB="450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Критерий оценки</a:t>
                      </a:r>
                    </a:p>
                  </a:txBody>
                  <a:tcPr marL="27400" marR="27400" marT="45078" marB="450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Весовое значение</a:t>
                      </a:r>
                    </a:p>
                  </a:txBody>
                  <a:tcPr marL="27400" marR="27400" marT="45078" marB="450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Значение критерия (от 0 до 100 баллов)</a:t>
                      </a:r>
                    </a:p>
                  </a:txBody>
                  <a:tcPr marL="27400" marR="27400" marT="45078" marB="450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3186634"/>
                  </a:ext>
                </a:extLst>
              </a:tr>
              <a:tr h="1846671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1.</a:t>
                      </a:r>
                    </a:p>
                  </a:txBody>
                  <a:tcPr marL="27400" marR="27400" marT="45078" marB="450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Степень детализации реализации проекта и обоснованности потребности в финансовых ресурсах для его реализации</a:t>
                      </a:r>
                    </a:p>
                  </a:txBody>
                  <a:tcPr marL="27400" marR="27400" marT="45078" marB="450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0,2</a:t>
                      </a:r>
                    </a:p>
                  </a:txBody>
                  <a:tcPr marL="27400" marR="27400" marT="45078" marB="450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0 - низкая степень детализации </a:t>
                      </a:r>
                      <a:r>
                        <a:rPr lang="ru-RU" sz="1800" b="1" dirty="0" smtClean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бизнес-плана реализации проекта и обоснованности потребности в финансовых ресурсах;</a:t>
                      </a: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50 - средняя </a:t>
                      </a:r>
                      <a:r>
                        <a:rPr lang="ru-RU" sz="1800" b="1" dirty="0" smtClean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степень;</a:t>
                      </a: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100 - высокая </a:t>
                      </a:r>
                      <a:r>
                        <a:rPr lang="ru-RU" sz="1800" b="1" dirty="0" smtClean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степень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27400" marR="27400" marT="45078" marB="450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4778947"/>
                  </a:ext>
                </a:extLst>
              </a:tr>
              <a:tr h="2214377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2.</a:t>
                      </a:r>
                    </a:p>
                  </a:txBody>
                  <a:tcPr marL="27400" marR="27400" marT="45078" marB="450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Актуальность и значимость проекта, востребованность товаров (работ, услуг) участника отбора и реализации плана продаж </a:t>
                      </a:r>
                    </a:p>
                  </a:txBody>
                  <a:tcPr marL="27400" marR="27400" marT="45078" marB="450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0,2</a:t>
                      </a:r>
                    </a:p>
                  </a:txBody>
                  <a:tcPr marL="27400" marR="27400" marT="45078" marB="450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0 - цели и задачи не соответствуют поставленной проектом значимости, не имеется эффекта от реализации проекта, отсутствие анализа рынка</a:t>
                      </a:r>
                      <a:r>
                        <a:rPr lang="ru-RU" sz="1800" b="1" dirty="0" smtClean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;</a:t>
                      </a: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100 - цели и задачи соответствуют поставленной цели и задачам, </a:t>
                      </a:r>
                    </a:p>
                  </a:txBody>
                  <a:tcPr marL="27400" marR="27400" marT="45078" marB="450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931496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338" y="83741"/>
            <a:ext cx="2194750" cy="126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5845" y="160244"/>
            <a:ext cx="9601200" cy="805915"/>
          </a:xfrm>
        </p:spPr>
        <p:txBody>
          <a:bodyPr rtlCol="0"/>
          <a:lstStyle/>
          <a:p>
            <a:pPr rtl="0"/>
            <a:r>
              <a:rPr lang="ru-RU" dirty="0" smtClean="0"/>
              <a:t>КРИТЕРИИ ОЦЕНКИ БИЗНЕС - ПЛАНА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242192"/>
              </p:ext>
            </p:extLst>
          </p:nvPr>
        </p:nvGraphicFramePr>
        <p:xfrm>
          <a:off x="534839" y="1673524"/>
          <a:ext cx="10826150" cy="5226036"/>
        </p:xfrm>
        <a:graphic>
          <a:graphicData uri="http://schemas.openxmlformats.org/drawingml/2006/table">
            <a:tbl>
              <a:tblPr/>
              <a:tblGrid>
                <a:gridCol w="681946">
                  <a:extLst>
                    <a:ext uri="{9D8B030D-6E8A-4147-A177-3AD203B41FA5}">
                      <a16:colId xmlns:a16="http://schemas.microsoft.com/office/drawing/2014/main" val="2018558203"/>
                    </a:ext>
                  </a:extLst>
                </a:gridCol>
                <a:gridCol w="3123022">
                  <a:extLst>
                    <a:ext uri="{9D8B030D-6E8A-4147-A177-3AD203B41FA5}">
                      <a16:colId xmlns:a16="http://schemas.microsoft.com/office/drawing/2014/main" val="1589327386"/>
                    </a:ext>
                  </a:extLst>
                </a:gridCol>
                <a:gridCol w="913897">
                  <a:extLst>
                    <a:ext uri="{9D8B030D-6E8A-4147-A177-3AD203B41FA5}">
                      <a16:colId xmlns:a16="http://schemas.microsoft.com/office/drawing/2014/main" val="1688113043"/>
                    </a:ext>
                  </a:extLst>
                </a:gridCol>
                <a:gridCol w="6107285">
                  <a:extLst>
                    <a:ext uri="{9D8B030D-6E8A-4147-A177-3AD203B41FA5}">
                      <a16:colId xmlns:a16="http://schemas.microsoft.com/office/drawing/2014/main" val="3941143255"/>
                    </a:ext>
                  </a:extLst>
                </a:gridCol>
              </a:tblGrid>
              <a:tr h="490999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27400" marR="27400" marT="45078" marB="450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Критерий оценки</a:t>
                      </a:r>
                    </a:p>
                  </a:txBody>
                  <a:tcPr marL="27400" marR="27400" marT="45078" marB="450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Весовое значение</a:t>
                      </a:r>
                    </a:p>
                  </a:txBody>
                  <a:tcPr marL="27400" marR="27400" marT="45078" marB="450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Значение критерия (от 0 до 100 баллов)</a:t>
                      </a:r>
                    </a:p>
                  </a:txBody>
                  <a:tcPr marL="27400" marR="27400" marT="45078" marB="450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3186634"/>
                  </a:ext>
                </a:extLst>
              </a:tr>
              <a:tr h="1616146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3.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27400" marR="27400" marT="45078" marB="450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Степень обеспеченности материально-технической, ресурсной базой для реализации проекта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0,1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0 - отсутствие материально-технической, ресурсной базы для реализации проекта</a:t>
                      </a: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;</a:t>
                      </a: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100 - наличие собственной материально-технической, ресурсной базы для реализации проекта, подтвержденной документально (копии документов на приобретение основных средств, на аренду помещений, земельных участков, на поставку сырья и материалов и др.)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4778947"/>
                  </a:ext>
                </a:extLst>
              </a:tr>
              <a:tr h="2410703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4.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27400" marR="27400" marT="45078" marB="450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Уровень квалификации персонала, реализующего проект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0,1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0 - отсутствие квалифицированного персонала для реализации проекта</a:t>
                      </a: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;</a:t>
                      </a: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100 - высокий уровень персонала, наличие образования и опыта работы, соответствующих профилю деятельности участника отбора, подтвержденные документально (копии документов по основному персоналу (индивидуальному предпринимателю), реализующему проект: дипломов, сертификатов и иных документов об образовании и повышении квалификации, трудовых книжек)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931496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68" y="53548"/>
            <a:ext cx="2194750" cy="126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0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0800" y="194749"/>
            <a:ext cx="9601200" cy="805915"/>
          </a:xfrm>
        </p:spPr>
        <p:txBody>
          <a:bodyPr rtlCol="0"/>
          <a:lstStyle/>
          <a:p>
            <a:pPr rtl="0"/>
            <a:r>
              <a:rPr lang="ru-RU" dirty="0" smtClean="0"/>
              <a:t>КРИТЕРИИ ОЦЕНКИ БИЗНЕС - ПЛАНА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148121"/>
              </p:ext>
            </p:extLst>
          </p:nvPr>
        </p:nvGraphicFramePr>
        <p:xfrm>
          <a:off x="534839" y="1647648"/>
          <a:ext cx="10627744" cy="5139886"/>
        </p:xfrm>
        <a:graphic>
          <a:graphicData uri="http://schemas.openxmlformats.org/drawingml/2006/table">
            <a:tbl>
              <a:tblPr/>
              <a:tblGrid>
                <a:gridCol w="669448">
                  <a:extLst>
                    <a:ext uri="{9D8B030D-6E8A-4147-A177-3AD203B41FA5}">
                      <a16:colId xmlns:a16="http://schemas.microsoft.com/office/drawing/2014/main" val="2018558203"/>
                    </a:ext>
                  </a:extLst>
                </a:gridCol>
                <a:gridCol w="3827584">
                  <a:extLst>
                    <a:ext uri="{9D8B030D-6E8A-4147-A177-3AD203B41FA5}">
                      <a16:colId xmlns:a16="http://schemas.microsoft.com/office/drawing/2014/main" val="1589327386"/>
                    </a:ext>
                  </a:extLst>
                </a:gridCol>
                <a:gridCol w="903103">
                  <a:extLst>
                    <a:ext uri="{9D8B030D-6E8A-4147-A177-3AD203B41FA5}">
                      <a16:colId xmlns:a16="http://schemas.microsoft.com/office/drawing/2014/main" val="1688113043"/>
                    </a:ext>
                  </a:extLst>
                </a:gridCol>
                <a:gridCol w="5227609">
                  <a:extLst>
                    <a:ext uri="{9D8B030D-6E8A-4147-A177-3AD203B41FA5}">
                      <a16:colId xmlns:a16="http://schemas.microsoft.com/office/drawing/2014/main" val="3941143255"/>
                    </a:ext>
                  </a:extLst>
                </a:gridCol>
              </a:tblGrid>
              <a:tr h="562748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27400" marR="27400" marT="45078" marB="450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Критерий оценки</a:t>
                      </a:r>
                    </a:p>
                  </a:txBody>
                  <a:tcPr marL="27400" marR="27400" marT="45078" marB="450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Весовое значение</a:t>
                      </a:r>
                    </a:p>
                  </a:txBody>
                  <a:tcPr marL="27400" marR="27400" marT="45078" marB="450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Значение критерия (от 0 до 100 баллов)</a:t>
                      </a:r>
                    </a:p>
                  </a:txBody>
                  <a:tcPr marL="27400" marR="27400" marT="45078" marB="450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3186634"/>
                  </a:ext>
                </a:extLst>
              </a:tr>
              <a:tr h="1313524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5.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27400" marR="27400" marT="45078" marB="450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Планируемый срок использования средств гранта и собственных средств на реализацию проекта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0,1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более 12 мес. - 0 баллов</a:t>
                      </a: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;</a:t>
                      </a: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от 6 мес. до 12 мес. - 50 баллов</a:t>
                      </a: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;</a:t>
                      </a: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до 6 мес. - 100 баллов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4778947"/>
                  </a:ext>
                </a:extLst>
              </a:tr>
              <a:tr h="321331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6.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27400" marR="27400" marT="45078" marB="450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Принятие обязательства по сохранению или созданию новых рабочих мест в год предоставления гранта по сравнению с предшествующим годом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0,3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0 баллов - если участником отбора не принимается обязательство по сохранению рабочих </a:t>
                      </a: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мест;</a:t>
                      </a: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50 баллов - если участником отбора принимается обязательство по сохранению рабочих </a:t>
                      </a: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мест.</a:t>
                      </a: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Далее по 20 баллов за каждое новое рабочее место, но не более 100 баллов</a:t>
                      </a: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.</a:t>
                      </a: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 баллов </a:t>
                      </a: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по </a:t>
                      </a: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созданию 3 или более новых рабочих мест</a:t>
                      </a: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.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931496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074" y="92367"/>
            <a:ext cx="2194750" cy="126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40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9578" y="404364"/>
            <a:ext cx="6891071" cy="1234655"/>
          </a:xfrm>
        </p:spPr>
        <p:txBody>
          <a:bodyPr rtlCol="0">
            <a:normAutofit/>
          </a:bodyPr>
          <a:lstStyle/>
          <a:p>
            <a:pPr indent="342900" algn="ctr">
              <a:spcBef>
                <a:spcPts val="1200"/>
              </a:spcBef>
              <a:spcAft>
                <a:spcPts val="0"/>
              </a:spcAft>
            </a:pPr>
            <a:r>
              <a:rPr lang="ru-RU" sz="22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Размер гранта определяется Комиссией</a:t>
            </a:r>
            <a:br>
              <a:rPr lang="ru-RU" sz="22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2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lang="ru-RU" sz="2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20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 </a:t>
            </a:r>
            <a:endParaRPr lang="ru-RU" sz="2000" b="1" dirty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43308" y="1790167"/>
            <a:ext cx="8046718" cy="4765909"/>
          </a:xfrm>
        </p:spPr>
        <p:txBody>
          <a:bodyPr rtlCol="0">
            <a:noAutofit/>
          </a:bodyPr>
          <a:lstStyle/>
          <a:p>
            <a:pPr indent="342900" algn="just"/>
            <a:endParaRPr lang="ru-RU" sz="200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indent="342900" algn="just"/>
            <a:r>
              <a:rPr lang="ru-RU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МИНИМАЛЬНЫЙ РАЗМЕР – 100 ТЫС. РУБЛЕЙ</a:t>
            </a:r>
          </a:p>
          <a:p>
            <a:pPr indent="342900" algn="just"/>
            <a:endParaRPr lang="ru-RU" b="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indent="342900" algn="just"/>
            <a:r>
              <a:rPr lang="ru-RU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МАКСИМАЛЬНЫЙ РАЗМЕР – 500 ТЫС. РУБЛЕЙ</a:t>
            </a:r>
          </a:p>
          <a:p>
            <a:pPr indent="342900" algn="just"/>
            <a:endParaRPr lang="ru-RU" b="1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indent="342900" algn="just"/>
            <a:r>
              <a:rPr lang="ru-RU" b="1" dirty="0" err="1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Софинансирование</a:t>
            </a:r>
            <a:r>
              <a:rPr lang="ru-RU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субъектом </a:t>
            </a:r>
            <a:r>
              <a:rPr lang="ru-RU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МСП расходов не </a:t>
            </a:r>
            <a:r>
              <a:rPr lang="ru-RU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менее 25% от размера расходов, предусмотренных на реализацию проектов.</a:t>
            </a:r>
          </a:p>
          <a:p>
            <a:r>
              <a:rPr lang="ru-RU" sz="20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j-cs"/>
              </a:rPr>
              <a:t/>
            </a:r>
            <a:br>
              <a:rPr lang="ru-RU" sz="20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j-cs"/>
              </a:rPr>
            </a:br>
            <a:endParaRPr lang="ru-RU" sz="2000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602" y="149699"/>
            <a:ext cx="2194750" cy="1385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181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771409"/>
          </a:xfrm>
        </p:spPr>
        <p:txBody>
          <a:bodyPr rtlCol="0"/>
          <a:lstStyle/>
          <a:p>
            <a:pPr indent="342900" algn="ctr">
              <a:spcBef>
                <a:spcPts val="1200"/>
              </a:spcBef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ОБЯЗАТЕЛЬСТВО СУБЬЕКТА МСП: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indent="342900" algn="just">
              <a:spcBef>
                <a:spcPts val="1200"/>
              </a:spcBef>
              <a:spcAft>
                <a:spcPts val="0"/>
              </a:spcAft>
            </a:pP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для социального предприятия - ежегодно </a:t>
            </a:r>
            <a:r>
              <a:rPr lang="ru-RU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 течение </a:t>
            </a:r>
            <a:r>
              <a:rPr lang="ru-RU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3 лет</a:t>
            </a: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, </a:t>
            </a:r>
            <a:r>
              <a:rPr lang="ru-RU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подтверждать статус социального </a:t>
            </a:r>
            <a:r>
              <a:rPr lang="ru-RU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предприятия</a:t>
            </a: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;</a:t>
            </a:r>
          </a:p>
          <a:p>
            <a:pPr indent="342900" algn="just">
              <a:spcBef>
                <a:spcPts val="1200"/>
              </a:spcBef>
              <a:spcAft>
                <a:spcPts val="0"/>
              </a:spcAft>
            </a:pPr>
            <a:endParaRPr lang="ru-RU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lvl="0" indent="0" algn="just">
              <a:spcBef>
                <a:spcPts val="1200"/>
              </a:spcBef>
              <a:buNone/>
            </a:pPr>
            <a:r>
              <a:rPr lang="ru-RU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Сохранение не менее </a:t>
            </a:r>
            <a:r>
              <a:rPr lang="ru-RU" b="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100 % постоянных рабочих мест </a:t>
            </a:r>
            <a:r>
              <a:rPr lang="ru-RU" b="1" dirty="0" smtClean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 течении 3 -х</a:t>
            </a:r>
            <a:r>
              <a:rPr lang="ru-RU" dirty="0" smtClean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последующих лет.  </a:t>
            </a:r>
          </a:p>
          <a:p>
            <a:pPr indent="342900" algn="just">
              <a:spcBef>
                <a:spcPts val="1200"/>
              </a:spcBef>
              <a:spcAft>
                <a:spcPts val="0"/>
              </a:spcAft>
            </a:pPr>
            <a:endParaRPr lang="ru-RU" b="1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endParaRPr lang="ru-RU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lvl="0" indent="342900" algn="just">
              <a:spcBef>
                <a:spcPts val="1200"/>
              </a:spcBef>
            </a:pPr>
            <a:r>
              <a:rPr lang="ru-RU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для молодого предпринимателя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 ежегодно </a:t>
            </a: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 течении </a:t>
            </a:r>
            <a:r>
              <a:rPr lang="ru-RU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3  </a:t>
            </a:r>
            <a:r>
              <a:rPr lang="ru-RU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лет</a:t>
            </a: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,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представлять в Министерство </a:t>
            </a:r>
            <a:r>
              <a:rPr lang="ru-RU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информацию о финансово-экономических показателях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своей деятельности по форме, установленной соглашением;</a:t>
            </a:r>
          </a:p>
          <a:p>
            <a:pPr lvl="0" indent="342900" algn="just">
              <a:spcBef>
                <a:spcPts val="1200"/>
              </a:spcBef>
            </a:pP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ведение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получателем гранта раздельного бухгалтерского учета в отношении полученных средств гранта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338" y="83741"/>
            <a:ext cx="2194750" cy="126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83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1881" y="292220"/>
            <a:ext cx="8046720" cy="62218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ЖДЕМ ВАС </a:t>
            </a:r>
            <a:endParaRPr lang="ru-RU" b="1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958" y="1009291"/>
            <a:ext cx="8833158" cy="5218981"/>
          </a:xfrm>
        </p:spPr>
        <p:txBody>
          <a:bodyPr>
            <a:noAutofit/>
          </a:bodyPr>
          <a:lstStyle/>
          <a:p>
            <a:pPr marL="1165225" lvl="0" indent="-982663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2000" b="1" spc="-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                </a:t>
            </a:r>
            <a:r>
              <a:rPr lang="ru-RU" sz="2000" b="1" spc="-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Минэкономразвития </a:t>
            </a:r>
            <a:r>
              <a:rPr lang="ru-RU" sz="2000" b="1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Республики Алтай </a:t>
            </a:r>
            <a:r>
              <a:rPr lang="ru-RU" sz="2000" b="1" spc="-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тел</a:t>
            </a:r>
            <a:r>
              <a:rPr lang="ru-RU" sz="2000" b="1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.: </a:t>
            </a:r>
            <a:r>
              <a:rPr lang="ru-RU" sz="2000" b="1" spc="-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8 </a:t>
            </a:r>
            <a:r>
              <a:rPr lang="ru-RU" sz="2000" b="1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(388-22) 2-55-       38 (с 9:00 до 18:00), </a:t>
            </a:r>
            <a:r>
              <a:rPr lang="en-US" sz="2000" b="1" u="sng" spc="-1" dirty="0" err="1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hlinkClick r:id="rId2"/>
              </a:rPr>
              <a:t>okr</a:t>
            </a:r>
            <a:r>
              <a:rPr lang="ru-RU" sz="2000" b="1" u="sng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hlinkClick r:id="rId2"/>
              </a:rPr>
              <a:t>@</a:t>
            </a:r>
            <a:r>
              <a:rPr lang="en-US" sz="2000" b="1" u="sng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hlinkClick r:id="rId2"/>
              </a:rPr>
              <a:t>mineco04</a:t>
            </a:r>
            <a:r>
              <a:rPr lang="ru-RU" sz="2000" b="1" u="sng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hlinkClick r:id="rId2"/>
              </a:rPr>
              <a:t>.</a:t>
            </a:r>
            <a:r>
              <a:rPr lang="ru-RU" sz="2000" b="1" u="sng" spc="-1" dirty="0" err="1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hlinkClick r:id="rId2"/>
              </a:rPr>
              <a:t>ru</a:t>
            </a:r>
            <a:r>
              <a:rPr lang="ru-RU" sz="2000" b="1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; сайт </a:t>
            </a:r>
            <a:r>
              <a:rPr lang="en-US" sz="2000" dirty="0">
                <a:hlinkClick r:id="rId3"/>
              </a:rPr>
              <a:t>https://</a:t>
            </a:r>
            <a:r>
              <a:rPr lang="ru-RU" sz="2000" dirty="0">
                <a:hlinkClick r:id="rId3"/>
              </a:rPr>
              <a:t>минэко04.рф/</a:t>
            </a:r>
            <a:r>
              <a:rPr lang="ru-RU" sz="2000" dirty="0"/>
              <a:t> </a:t>
            </a:r>
            <a:r>
              <a:rPr lang="ru-RU" sz="2000" b="1" u="sng" spc="-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hlinkClick r:id="rId4"/>
              </a:rPr>
              <a:t>https</a:t>
            </a:r>
            <a:r>
              <a:rPr lang="ru-RU" sz="2000" b="1" u="sng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hlinkClick r:id="rId4"/>
              </a:rPr>
              <a:t>://t.me/tupikinvv</a:t>
            </a:r>
            <a:r>
              <a:rPr lang="ru-RU" sz="2000" b="1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, </a:t>
            </a:r>
            <a:r>
              <a:rPr lang="ru-RU" sz="2000" b="1" spc="-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ttps</a:t>
            </a:r>
            <a:r>
              <a:rPr lang="ru-RU" sz="2000" b="1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://</a:t>
            </a:r>
            <a:r>
              <a:rPr lang="ru-RU" sz="2000" b="1" spc="-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vk.com/public_mineco04</a:t>
            </a:r>
          </a:p>
          <a:p>
            <a:pPr marL="1431925" lvl="0" indent="-982663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ru-RU" sz="2000" b="1" spc="-1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1431925" lvl="0" indent="-982663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2000" b="1" spc="-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               </a:t>
            </a:r>
            <a:r>
              <a:rPr lang="ru-RU" sz="2000" b="1" spc="-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Центр </a:t>
            </a:r>
            <a:r>
              <a:rPr lang="ru-RU" sz="2000" b="1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Мой бизнес тел.: 8 (983) 580-03-81 (круглосуточно), 8 (388-22) 4-72-41 (с 9:00 до 18:00), </a:t>
            </a:r>
            <a:r>
              <a:rPr lang="en-US" sz="2000" b="1" u="sng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hlinkClick r:id="rId5"/>
              </a:rPr>
              <a:t>B</a:t>
            </a:r>
            <a:r>
              <a:rPr lang="ru-RU" sz="2000" b="1" u="sng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hlinkClick r:id="rId5"/>
              </a:rPr>
              <a:t>inkra@yandex.ru</a:t>
            </a:r>
            <a:r>
              <a:rPr lang="ru-RU" sz="2000" b="1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;  сайт   </a:t>
            </a:r>
            <a:r>
              <a:rPr lang="en-US" sz="2000" b="1" u="sng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hlinkClick r:id="rId6"/>
              </a:rPr>
              <a:t>https://</a:t>
            </a:r>
            <a:r>
              <a:rPr lang="ru-RU" sz="2000" b="1" u="sng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hlinkClick r:id="rId6"/>
              </a:rPr>
              <a:t>мойбизнес04.рф/</a:t>
            </a:r>
            <a:r>
              <a:rPr lang="ru-RU" sz="2000" b="1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endParaRPr lang="ru-RU" sz="2000" b="1" spc="-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1431925" lvl="0" indent="-982663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ru-RU" sz="2000" b="1" spc="-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1431925" lvl="0" indent="-982663">
              <a:lnSpc>
                <a:spcPct val="100000"/>
              </a:lnSpc>
              <a:spcBef>
                <a:spcPts val="1001"/>
              </a:spcBef>
              <a:buClr>
                <a:srgbClr val="FE8637"/>
              </a:buClr>
              <a:buSzPct val="70000"/>
              <a:buFont typeface="Wingdings" charset="2"/>
              <a:buChar char=""/>
              <a:tabLst>
                <a:tab pos="0" algn="l"/>
              </a:tabLst>
            </a:pPr>
            <a:r>
              <a:rPr lang="ru-RU" sz="2000" b="1" spc="-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Фонд </a:t>
            </a:r>
            <a:r>
              <a:rPr lang="ru-RU" sz="2000" b="1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поддержки малого и </a:t>
            </a:r>
            <a:r>
              <a:rPr lang="ru-RU" sz="2000" b="1" spc="-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среднего </a:t>
            </a:r>
            <a:r>
              <a:rPr lang="ru-RU" sz="2000" b="1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предпринимательства РА тел.: 8 (983) 052-01-91, (388-22) 4-72-21 (с 9:00 до 18:00), </a:t>
            </a:r>
            <a:r>
              <a:rPr lang="en-US" sz="2000" b="1" u="sng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hlinkClick r:id="rId7"/>
              </a:rPr>
              <a:t>fond-ra@yandex.ru</a:t>
            </a:r>
            <a:r>
              <a:rPr lang="ru-RU" sz="2000" b="1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;  </a:t>
            </a:r>
            <a:endParaRPr lang="ru-RU" sz="2000" b="1" spc="-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1431925" lvl="0" indent="-982663">
              <a:lnSpc>
                <a:spcPct val="100000"/>
              </a:lnSpc>
              <a:spcBef>
                <a:spcPts val="1001"/>
              </a:spcBef>
              <a:buClr>
                <a:srgbClr val="FE8637"/>
              </a:buClr>
              <a:buSzPct val="70000"/>
              <a:buFont typeface="Wingdings" charset="2"/>
              <a:buChar char=""/>
              <a:tabLst>
                <a:tab pos="0" algn="l"/>
              </a:tabLst>
            </a:pPr>
            <a:endParaRPr lang="ru-RU" sz="2000" b="1" spc="-1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1431925" lvl="0" indent="-982663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ru-RU" sz="2000" b="1" spc="-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4440" y="810883"/>
            <a:ext cx="1205183" cy="105278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4440" y="2636269"/>
            <a:ext cx="1409700" cy="120248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56840" y="4244377"/>
            <a:ext cx="125730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479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1881" y="292220"/>
            <a:ext cx="8046720" cy="62218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ЖДЕМ ВАС </a:t>
            </a:r>
            <a:endParaRPr lang="ru-RU" b="1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958" y="1311215"/>
            <a:ext cx="8833158" cy="4917057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1001"/>
              </a:spcBef>
              <a:buClr>
                <a:srgbClr val="FE8637"/>
              </a:buClr>
              <a:buSzPct val="70000"/>
              <a:tabLst>
                <a:tab pos="0" algn="l"/>
              </a:tabLst>
            </a:pPr>
            <a:r>
              <a:rPr lang="en-US" sz="2000" b="1" spc="-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                           </a:t>
            </a:r>
            <a:r>
              <a:rPr lang="ru-RU" sz="2000" b="1" spc="-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Гарантийный </a:t>
            </a:r>
            <a:r>
              <a:rPr lang="ru-RU" sz="2000" b="1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фонд Республики Алтай </a:t>
            </a:r>
          </a:p>
          <a:p>
            <a:pPr marL="228600" lvl="0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ru-RU" sz="2000" b="1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</a:t>
            </a:r>
            <a:r>
              <a:rPr lang="en-US" sz="2000" b="1" spc="-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                    </a:t>
            </a:r>
            <a:r>
              <a:rPr lang="ru-RU" sz="2000" b="1" spc="-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</a:t>
            </a:r>
            <a:r>
              <a:rPr lang="ru-RU" sz="2000" b="1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тел.: 8 (388-22) 2-05-49 (с 9:00 до 18:00), </a:t>
            </a:r>
            <a:r>
              <a:rPr lang="ru-RU" sz="2000" b="1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hlinkClick r:id="rId2"/>
              </a:rPr>
              <a:t>fond-04@yandex.ru</a:t>
            </a:r>
            <a:r>
              <a:rPr lang="ru-RU" sz="2000" b="1" spc="-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;</a:t>
            </a:r>
          </a:p>
          <a:p>
            <a:pPr marL="228600" lvl="0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ru-RU" sz="2000" b="1" spc="-1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228600" lvl="0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ru-RU" sz="2000" b="1" spc="-1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lvl="0">
              <a:lnSpc>
                <a:spcPct val="100000"/>
              </a:lnSpc>
              <a:spcBef>
                <a:spcPts val="1001"/>
              </a:spcBef>
              <a:buClr>
                <a:srgbClr val="FE8637"/>
              </a:buClr>
              <a:buSzPct val="70000"/>
              <a:tabLst>
                <a:tab pos="0" algn="l"/>
              </a:tabLst>
            </a:pPr>
            <a:r>
              <a:rPr lang="en-US" sz="2000" b="1" spc="-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                            </a:t>
            </a:r>
            <a:r>
              <a:rPr lang="ru-RU" sz="2000" b="1" spc="-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Центр </a:t>
            </a:r>
            <a:r>
              <a:rPr lang="ru-RU" sz="2000" b="1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поддержки экспорта Республики Алтай </a:t>
            </a:r>
          </a:p>
          <a:p>
            <a:pPr marL="228600" lvl="0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ru-RU" sz="2000" b="1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</a:t>
            </a:r>
            <a:r>
              <a:rPr lang="en-US" sz="2000" b="1" spc="-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                   </a:t>
            </a:r>
            <a:r>
              <a:rPr lang="ru-RU" sz="2000" b="1" spc="-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</a:t>
            </a:r>
            <a:r>
              <a:rPr lang="ru-RU" sz="2000" b="1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тел.: 8-800-2500-128 (с 9:00 до 18:00), centex.04@yandex.ru;</a:t>
            </a:r>
          </a:p>
          <a:p>
            <a:pPr marL="228600" lvl="0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ru-RU" sz="2000" b="1" spc="-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228600" lvl="0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ru-RU" sz="2000" b="1" spc="-1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228600" lvl="0"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ru-RU" sz="3200" b="1" spc="-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БЛАГОДАРЮ ЗА ПАРТНЕРСТВО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231" y="1021332"/>
            <a:ext cx="1409700" cy="14097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958" y="2720915"/>
            <a:ext cx="125730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55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52351" y="232351"/>
            <a:ext cx="9601200" cy="840421"/>
          </a:xfrm>
        </p:spPr>
        <p:txBody>
          <a:bodyPr rtlCol="0"/>
          <a:lstStyle/>
          <a:p>
            <a:pPr algn="ctr" rtl="0"/>
            <a:r>
              <a:rPr lang="ru-RU" b="1" dirty="0" smtClean="0"/>
              <a:t>ТРЕБОВАНИЯ К УЧАСТНИКАМ ОТБОРА</a:t>
            </a:r>
            <a:endParaRPr lang="ru-RU" b="1" dirty="0"/>
          </a:p>
        </p:txBody>
      </p:sp>
      <p:graphicFrame>
        <p:nvGraphicFramePr>
          <p:cNvPr id="6" name="Объект 5" descr="Простая схема с шевронами, показывающая 4 этапа, расположенные слева направо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3268617"/>
              </p:ext>
            </p:extLst>
          </p:nvPr>
        </p:nvGraphicFramePr>
        <p:xfrm>
          <a:off x="689957" y="1612669"/>
          <a:ext cx="10906298" cy="5062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882" y="91680"/>
            <a:ext cx="2115495" cy="112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678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900806"/>
          </a:xfrm>
        </p:spPr>
        <p:txBody>
          <a:bodyPr rtlCol="0"/>
          <a:lstStyle/>
          <a:p>
            <a:pPr algn="ctr" rtl="0"/>
            <a:r>
              <a:rPr lang="ru-RU" b="1" dirty="0" smtClean="0"/>
              <a:t>ПЕРЕЧЕНЬ ДОКУМЕНТОВ</a:t>
            </a:r>
            <a:endParaRPr lang="ru-RU" b="1" dirty="0"/>
          </a:p>
        </p:txBody>
      </p:sp>
      <p:graphicFrame>
        <p:nvGraphicFramePr>
          <p:cNvPr id="6" name="Объект 5" descr="Простая схема с шевронами, показывающая 4 этапа, расположенные слева направо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8766386"/>
              </p:ext>
            </p:extLst>
          </p:nvPr>
        </p:nvGraphicFramePr>
        <p:xfrm>
          <a:off x="689957" y="1612669"/>
          <a:ext cx="10906298" cy="5062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8999" y="144656"/>
            <a:ext cx="2115495" cy="112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180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771409"/>
          </a:xfrm>
        </p:spPr>
        <p:txBody>
          <a:bodyPr rtlCol="0"/>
          <a:lstStyle/>
          <a:p>
            <a:pPr algn="ctr" rtl="0"/>
            <a:r>
              <a:rPr lang="ru-RU" b="1" dirty="0" smtClean="0"/>
              <a:t>Конкурсная процедура </a:t>
            </a:r>
            <a:endParaRPr lang="ru-RU" b="1" dirty="0"/>
          </a:p>
        </p:txBody>
      </p:sp>
      <p:graphicFrame>
        <p:nvGraphicFramePr>
          <p:cNvPr id="6" name="Объект 5" descr="Простая схема с шевронами, показывающая 4 этапа, расположенные слева направо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1920041"/>
              </p:ext>
            </p:extLst>
          </p:nvPr>
        </p:nvGraphicFramePr>
        <p:xfrm>
          <a:off x="642851" y="1621765"/>
          <a:ext cx="10906298" cy="52362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8395" y="79957"/>
            <a:ext cx="2115495" cy="1265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740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7710" y="810882"/>
            <a:ext cx="8046720" cy="1354347"/>
          </a:xfrm>
        </p:spPr>
        <p:txBody>
          <a:bodyPr rtlCol="0">
            <a:normAutofit/>
          </a:bodyPr>
          <a:lstStyle/>
          <a:p>
            <a:pPr indent="342900" algn="ctr">
              <a:spcBef>
                <a:spcPts val="1200"/>
              </a:spcBef>
              <a:spcAft>
                <a:spcPts val="0"/>
              </a:spcAft>
            </a:pPr>
            <a:r>
              <a:rPr lang="ru-RU" sz="24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Субсидия предоставляется получателю на возмещение части понесенных затрат,  связанных с уплатой:</a:t>
            </a:r>
            <a:br>
              <a:rPr lang="ru-RU" sz="24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20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 </a:t>
            </a:r>
            <a:endParaRPr lang="ru-RU" sz="2000" b="1" dirty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69187" y="1932643"/>
            <a:ext cx="8046718" cy="4476783"/>
          </a:xfrm>
        </p:spPr>
        <p:txBody>
          <a:bodyPr rtlCol="0">
            <a:normAutofit fontScale="85000" lnSpcReduction="10000"/>
          </a:bodyPr>
          <a:lstStyle/>
          <a:p>
            <a:pPr indent="342900" algn="just"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первого взноса (аванса), включая затраты на монтаж оборудования, в размере: </a:t>
            </a:r>
            <a:endParaRPr lang="ru-RU" b="1" dirty="0"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более 90 процентов от произведенных затрат, но не более 2,0 млн рублей, резидентам промышленного (индустриального) парка, агропромышленного парка, технопарка, промышленного технопарка, промышленной площадки;</a:t>
            </a:r>
            <a:endParaRPr lang="ru-RU" b="1" dirty="0"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более 70 процентов от произведенных затрат, но не более 2,0 млн рублей, хозяйствующим субъектам и физическим лицам, применяющим специальный налоговый режим, осуществляющим деятельность на территории, непосредственно примыкающей к пунктам пропуска через государственную границу Российской Федерации, </a:t>
            </a:r>
            <a:endParaRPr lang="ru-RU" b="1" dirty="0"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более 50 процентов от произведенных затрат для остальных получателей, но не более 2,0 млн рублей, </a:t>
            </a:r>
            <a:endParaRPr lang="ru-RU" b="1" dirty="0"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лизинговых платежей по договорам лизинга, включая затраты на монтаж оборудования, но не более 50 процентов размера лизингового платежа по одному лизинговому платежу и не более 1,0 млн рублей.</a:t>
            </a:r>
            <a:endParaRPr lang="ru-RU" b="1" dirty="0"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j-cs"/>
              </a:rPr>
              <a:t/>
            </a:r>
            <a:br>
              <a:rPr lang="ru-RU" sz="20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j-cs"/>
              </a:rPr>
            </a:br>
            <a:endParaRPr lang="ru-RU" sz="2000" b="1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963" y="133545"/>
            <a:ext cx="2115495" cy="112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472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9415" y="272289"/>
            <a:ext cx="9601200" cy="1036850"/>
          </a:xfrm>
        </p:spPr>
        <p:txBody>
          <a:bodyPr rtlCol="0"/>
          <a:lstStyle/>
          <a:p>
            <a:pPr indent="342900" algn="ctr">
              <a:spcBef>
                <a:spcPts val="120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Получатель субсидии обязан обеспечить результативность показателей: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indent="342900" algn="just">
              <a:spcBef>
                <a:spcPts val="120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создание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новых рабочих мест в </a:t>
            </a:r>
            <a:r>
              <a:rPr lang="ru-RU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ГОД</a:t>
            </a: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получения </a:t>
            </a: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субсидии и сохранение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вновь созданных рабочих мест в течение </a:t>
            </a:r>
            <a:r>
              <a:rPr lang="ru-RU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ДВУХ</a:t>
            </a: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лет с момента получения субсидии из расчета - </a:t>
            </a:r>
            <a:r>
              <a:rPr lang="ru-RU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1 </a:t>
            </a:r>
            <a:r>
              <a:rPr lang="ru-RU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рабочее место на каждые </a:t>
            </a:r>
            <a:r>
              <a:rPr lang="ru-RU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750 тысяч </a:t>
            </a:r>
            <a:r>
              <a:rPr lang="ru-RU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рублей полученной субсидии;</a:t>
            </a:r>
          </a:p>
          <a:p>
            <a:endParaRPr lang="ru-RU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 indent="0" algn="just">
              <a:spcBef>
                <a:spcPts val="1200"/>
              </a:spcBef>
              <a:buNone/>
            </a:pP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сохранение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среднесписочной численности работников (без внешних совместителей) в течение </a:t>
            </a:r>
            <a:r>
              <a:rPr lang="ru-RU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12 месяцев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 момента получения субсидии на уровне не ниже достигнутого на момент подачи </a:t>
            </a: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заявки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при размере полученной субсидии </a:t>
            </a:r>
            <a:r>
              <a:rPr lang="ru-RU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ниже </a:t>
            </a:r>
            <a:r>
              <a:rPr lang="ru-RU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750 тысяч </a:t>
            </a:r>
            <a:r>
              <a:rPr lang="ru-RU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рублей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603" y="187378"/>
            <a:ext cx="2115495" cy="112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92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5898" y="207473"/>
            <a:ext cx="9601200" cy="1086489"/>
          </a:xfrm>
        </p:spPr>
        <p:txBody>
          <a:bodyPr rtlCol="0"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prstClr val="white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lang="ru-RU" sz="2800" dirty="0" smtClean="0">
                <a:solidFill>
                  <a:prstClr val="white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2800" dirty="0">
                <a:solidFill>
                  <a:prstClr val="white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lang="ru-RU" sz="2800" dirty="0">
                <a:solidFill>
                  <a:prstClr val="white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2400" b="1" dirty="0" smtClean="0">
                <a:solidFill>
                  <a:prstClr val="white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ВОЗМЕЩЕНИЕ </a:t>
            </a:r>
            <a:r>
              <a:rPr lang="ru-RU" sz="2400" b="1" dirty="0">
                <a:solidFill>
                  <a:prstClr val="white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ЧАСТИ ЗАТРАТ </a:t>
            </a:r>
            <a:r>
              <a:rPr lang="ru-RU" sz="2400" b="1" dirty="0">
                <a:latin typeface="Arial" panose="020B0604020202020204" pitchFamily="34" charset="0"/>
              </a:rPr>
              <a:t>СВЯЗАННЫХ С РЕАЛИЗАЦИЕЙ </a:t>
            </a:r>
            <a:br>
              <a:rPr lang="ru-RU" sz="2400" b="1" dirty="0">
                <a:latin typeface="Arial" panose="020B0604020202020204" pitchFamily="34" charset="0"/>
              </a:rPr>
            </a:br>
            <a:r>
              <a:rPr lang="ru-RU" sz="2400" b="1" dirty="0">
                <a:latin typeface="Arial" panose="020B0604020202020204" pitchFamily="34" charset="0"/>
              </a:rPr>
              <a:t>МЕРОПРИЯТИЙ ПО ЭНЕРГОСБЕРЕЖЕНИЮ </a:t>
            </a:r>
            <a:br>
              <a:rPr lang="ru-RU" sz="2400" b="1" dirty="0">
                <a:latin typeface="Arial" panose="020B0604020202020204" pitchFamily="34" charset="0"/>
              </a:rPr>
            </a:br>
            <a:endParaRPr lang="ru-RU" sz="24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73825" y="1554479"/>
            <a:ext cx="10041775" cy="4646815"/>
          </a:xfrm>
          <a:noFill/>
        </p:spPr>
        <p:txBody>
          <a:bodyPr rtlCol="0">
            <a:normAutofit/>
          </a:bodyPr>
          <a:lstStyle/>
          <a:p>
            <a:pPr indent="450215" algn="just">
              <a:spcAft>
                <a:spcPts val="0"/>
              </a:spcAft>
            </a:pPr>
            <a:endParaRPr lang="en-US" sz="3200" b="1" dirty="0" smtClean="0"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Получатели:</a:t>
            </a:r>
            <a:endParaRPr lang="en-US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субъекты малого и среднего предпринимательства - юридические лица и индивидуальные предприниматели, отнесенные в соответствии с условиями, установленными Федеральным законом от 24 июля 2007 года N 209-ФЗ "О развитии малого и среднего предпринимательства в Российской Федерации" </a:t>
            </a: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endParaRPr lang="ru-RU" sz="2400" b="1" dirty="0"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физические лица, применяющие специальный налоговый режим - физические лица, не являющиеся индивидуальными предпринимателями и применяющие специальный налоговый режим "Налог на профессиональный доход", в соответствии с условиями, установленными Федеральным законом N 209-ФЗ </a:t>
            </a:r>
            <a:endParaRPr lang="ru-RU" sz="2400" b="1" dirty="0"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b="1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indent="450215" algn="just">
              <a:spcAft>
                <a:spcPts val="0"/>
              </a:spcAft>
            </a:pPr>
            <a:endParaRPr lang="ru-RU" b="1" dirty="0"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rtl="0"/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" y="168655"/>
            <a:ext cx="2112322" cy="1125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589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5898" y="207473"/>
            <a:ext cx="9601200" cy="1086489"/>
          </a:xfrm>
        </p:spPr>
        <p:txBody>
          <a:bodyPr rtlCol="0"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prstClr val="white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lang="ru-RU" sz="2800" dirty="0" smtClean="0">
                <a:solidFill>
                  <a:prstClr val="white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2800" dirty="0">
                <a:solidFill>
                  <a:prstClr val="white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lang="ru-RU" sz="2800" dirty="0">
                <a:solidFill>
                  <a:prstClr val="white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2400" b="1" dirty="0" smtClean="0">
                <a:solidFill>
                  <a:prstClr val="white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ВОЗМЕЩЕНИЕ </a:t>
            </a:r>
            <a:r>
              <a:rPr lang="ru-RU" sz="2400" b="1" dirty="0">
                <a:solidFill>
                  <a:prstClr val="white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ЧАСТИ ЗАТРАТ </a:t>
            </a:r>
            <a:r>
              <a:rPr lang="ru-RU" sz="2400" b="1" dirty="0">
                <a:latin typeface="Arial" panose="020B0604020202020204" pitchFamily="34" charset="0"/>
              </a:rPr>
              <a:t>СВЯЗАННЫХ С РЕАЛИЗАЦИЕЙ </a:t>
            </a:r>
            <a:br>
              <a:rPr lang="ru-RU" sz="2400" b="1" dirty="0">
                <a:latin typeface="Arial" panose="020B0604020202020204" pitchFamily="34" charset="0"/>
              </a:rPr>
            </a:br>
            <a:r>
              <a:rPr lang="ru-RU" sz="2400" b="1" dirty="0">
                <a:latin typeface="Arial" panose="020B0604020202020204" pitchFamily="34" charset="0"/>
              </a:rPr>
              <a:t>МЕРОПРИЯТИЙ ПО ЭНЕРГОСБЕРЕЖЕНИЮ </a:t>
            </a:r>
            <a:br>
              <a:rPr lang="ru-RU" sz="2400" b="1" dirty="0">
                <a:latin typeface="Arial" panose="020B0604020202020204" pitchFamily="34" charset="0"/>
              </a:rPr>
            </a:br>
            <a:endParaRPr lang="ru-RU" sz="24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64234" y="1704109"/>
            <a:ext cx="10524697" cy="4746567"/>
          </a:xfrm>
        </p:spPr>
        <p:txBody>
          <a:bodyPr rtlCol="0">
            <a:normAutofit fontScale="77500" lnSpcReduction="20000"/>
          </a:bodyPr>
          <a:lstStyle/>
          <a:p>
            <a:pPr marL="0" lvl="0" indent="342900" algn="just">
              <a:spcBef>
                <a:spcPts val="1200"/>
              </a:spcBef>
              <a:buNone/>
            </a:pPr>
            <a:r>
              <a:rPr lang="ru-RU" sz="32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Основные </a:t>
            </a:r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понятия</a:t>
            </a:r>
            <a:r>
              <a:rPr lang="ru-RU" sz="32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:</a:t>
            </a:r>
          </a:p>
          <a:p>
            <a:pPr indent="342900" algn="just"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энергосбережение - реализация организационных, правовых, технических, технологических, экономических и иных мер, направленных на уменьшение объема используемых энергетических ресурсов при сохранении соответствующего полезного эффекта от их использования (в том числе объема произведенной продукции, выполненных работ, оказанных услуг); 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технологии энергосбережения - новый или усовершенствованный технологический процесс, характеризующийся более высоким коэффициентом полезного использования энергетического ресурса; 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энергетическое обследование - сбор и обработка информации об использовании энергетических ресурсов в целях получения достоверной информации об объеме используемых энергетических ресурсов, о показателях энергетической эффективности, выявления возможностей энергосбережения и повышения энергетической эффективности с отражением полученных результатов в энергетическом паспорте; 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энергоэффективные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технологии, оборудование и материалы - технологии, оборудование и материалы для производства электрической энергии, тепловой энергии и обеспечения горячего водоснабжения посредством использования возобновляемых источников энергии, а также способствующие внедрению автоматических систем регулирования электроэнергии; 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возобновляемые источники энергии - энергия солнечного света, энергия ветра и гидроэнергия. 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lvl="0" indent="342900" algn="just">
              <a:spcBef>
                <a:spcPts val="1200"/>
              </a:spcBef>
              <a:buNone/>
            </a:pPr>
            <a:endParaRPr lang="ru-RU" sz="2000" b="1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" y="168655"/>
            <a:ext cx="2112322" cy="1125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86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Направление продаж 16 x 9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9190_TF03431374.potx" id="{FAFEA233-2573-41A0-B13A-6D9284E8AB2B}" vid="{B0871358-B438-44A4-A68A-E84A84342D98}"/>
    </a:ext>
  </a:extLst>
</a:theme>
</file>

<file path=ppt/theme/theme2.xml><?xml version="1.0" encoding="utf-8"?>
<a:theme xmlns:a="http://schemas.openxmlformats.org/drawingml/2006/main" name="Тема Offic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Бизнес-презентация стратегии развития (широкоэкранный формат)</Template>
  <TotalTime>391</TotalTime>
  <Words>3079</Words>
  <Application>Microsoft Office PowerPoint</Application>
  <PresentationFormat>Широкоэкранный</PresentationFormat>
  <Paragraphs>370</Paragraphs>
  <Slides>29</Slides>
  <Notes>27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6" baseType="lpstr">
      <vt:lpstr>Arial</vt:lpstr>
      <vt:lpstr>Book Antiqua</vt:lpstr>
      <vt:lpstr>Calibri</vt:lpstr>
      <vt:lpstr>PT Astra Serif</vt:lpstr>
      <vt:lpstr>Times New Roman</vt:lpstr>
      <vt:lpstr>Wingdings</vt:lpstr>
      <vt:lpstr>Направление продаж 16 x 9</vt:lpstr>
      <vt:lpstr>Государственная поддержка бизнеса</vt:lpstr>
      <vt:lpstr>ВОЗМЕЩЕНИЕ ЧАСТИ ЗАТРАТ ПРИ ПРИОБРЕТЕНИИ ОБОРУДОВАНИЯ ПО ДОГОВОРАМ ЛИЗИНГА</vt:lpstr>
      <vt:lpstr>ТРЕБОВАНИЯ К УЧАСТНИКАМ ОТБОРА</vt:lpstr>
      <vt:lpstr>ПЕРЕЧЕНЬ ДОКУМЕНТОВ</vt:lpstr>
      <vt:lpstr>Конкурсная процедура </vt:lpstr>
      <vt:lpstr>Субсидия предоставляется получателю на возмещение части понесенных затрат,  связанных с уплатой:  </vt:lpstr>
      <vt:lpstr>Получатель субсидии обязан обеспечить результативность показателей:</vt:lpstr>
      <vt:lpstr>  ВОЗМЕЩЕНИЕ ЧАСТИ ЗАТРАТ СВЯЗАННЫХ С РЕАЛИЗАЦИЕЙ  МЕРОПРИЯТИЙ ПО ЭНЕРГОСБЕРЕЖЕНИЮ  </vt:lpstr>
      <vt:lpstr>  ВОЗМЕЩЕНИЕ ЧАСТИ ЗАТРАТ СВЯЗАННЫХ С РЕАЛИЗАЦИЕЙ  МЕРОПРИЯТИЙ ПО ЭНЕРГОСБЕРЕЖЕНИЮ  </vt:lpstr>
      <vt:lpstr>ПЕРЕЧЕНЬ ДОКУМЕНТОВ</vt:lpstr>
      <vt:lpstr>  ВОЗМЕЩЕНИЕ ЧАСТИ ЗАТРАТ СВЯЗАННЫХ С РЕАЛИЗАЦИЕЙ  МЕРОПРИЯТИЙ ПО ЭНЕРГОСБЕРЕЖЕНИЮ  </vt:lpstr>
      <vt:lpstr>ВОЗМЕЩЕНИЕ ЧАСТИ ЗАТРАТ, СВЯЗАННЫХ С ПРИОБРЕТЕНИЕМ ОБОРУДОВАНИЯ В ЦЕЛЯХ МОДЕРНИЗАЦИИ ПРОИЗВОДСТВА ТОВАРОВ (РАБОТ, УСЛУГ)</vt:lpstr>
      <vt:lpstr>ТРЕБОВАНИЯ К УЧАСТНИКАМ ОТБОРА</vt:lpstr>
      <vt:lpstr>ПЕРЕЧЕНЬ ДОКУМЕНТОВ (модернизация)</vt:lpstr>
      <vt:lpstr>Конкурсная процедура </vt:lpstr>
      <vt:lpstr>Субсидия предоставляется получателю на возмещение части понесенных затрат:  </vt:lpstr>
      <vt:lpstr>Получатель субсидии обязан обеспечить результативность показателей:</vt:lpstr>
      <vt:lpstr>СУБСИДИИ СУБЬЕКТАМ СОЦИАЛЬНОГО ПРЕДПРИНИМАТЕЛЬСТВА (ГРАНТЫ)</vt:lpstr>
      <vt:lpstr>ЦЕЛИ ГРАНТА</vt:lpstr>
      <vt:lpstr>ЦЕЛИ ГРАНТА</vt:lpstr>
      <vt:lpstr>Конкурсная процедура </vt:lpstr>
      <vt:lpstr>ПЕРЕЧЕНЬ ДОКУМЕНТОВ:</vt:lpstr>
      <vt:lpstr>КРИТЕРИИ ОЦЕНКИ БИЗНЕС - ПЛАНА</vt:lpstr>
      <vt:lpstr>КРИТЕРИИ ОЦЕНКИ БИЗНЕС - ПЛАНА</vt:lpstr>
      <vt:lpstr>КРИТЕРИИ ОЦЕНКИ БИЗНЕС - ПЛАНА</vt:lpstr>
      <vt:lpstr>Размер гранта определяется Комиссией   </vt:lpstr>
      <vt:lpstr>ОБЯЗАТЕЛЬСТВО СУБЬЕКТА МСП:</vt:lpstr>
      <vt:lpstr>ЖДЕМ ВАС </vt:lpstr>
      <vt:lpstr>ЖДЕМ ВАС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Макет заголовка с рисунком</dc:title>
  <dc:creator>Минэкономразвития РА</dc:creator>
  <cp:lastModifiedBy>Минэкономразвития РА</cp:lastModifiedBy>
  <cp:revision>81</cp:revision>
  <cp:lastPrinted>2023-04-05T07:00:07Z</cp:lastPrinted>
  <dcterms:created xsi:type="dcterms:W3CDTF">2023-03-20T10:05:35Z</dcterms:created>
  <dcterms:modified xsi:type="dcterms:W3CDTF">2023-07-27T04:25:43Z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